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57" r:id="rId4"/>
    <p:sldId id="258" r:id="rId5"/>
  </p:sldIdLst>
  <p:sldSz cx="6858000" cy="9144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50FD"/>
    <a:srgbClr val="BD0000"/>
    <a:srgbClr val="1859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7" autoAdjust="0"/>
    <p:restoredTop sz="99321" autoAdjust="0"/>
  </p:normalViewPr>
  <p:slideViewPr>
    <p:cSldViewPr>
      <p:cViewPr varScale="1">
        <p:scale>
          <a:sx n="97" d="100"/>
          <a:sy n="97" d="100"/>
        </p:scale>
        <p:origin x="-3516" y="-10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AC3BC6-83D7-4FDC-A4C8-706A621257CA}" type="datetimeFigureOut">
              <a:rPr lang="nl-NL" smtClean="0"/>
              <a:t>3-4-2018</a:t>
            </a:fld>
            <a:endParaRPr lang="nl-NL"/>
          </a:p>
        </p:txBody>
      </p:sp>
      <p:sp>
        <p:nvSpPr>
          <p:cNvPr id="4" name="Tijdelijke aanduiding voor dia-afbeelding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3F4AD4-D39C-4769-B36E-868DD44A1159}" type="slidenum">
              <a:rPr lang="nl-NL" smtClean="0"/>
              <a:t>‹nr.›</a:t>
            </a:fld>
            <a:endParaRPr lang="nl-NL"/>
          </a:p>
        </p:txBody>
      </p:sp>
    </p:spTree>
    <p:extLst>
      <p:ext uri="{BB962C8B-B14F-4D97-AF65-F5344CB8AC3E}">
        <p14:creationId xmlns:p14="http://schemas.microsoft.com/office/powerpoint/2010/main" val="1141284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68"/>
            <a:ext cx="5829300" cy="1960033"/>
          </a:xfrm>
        </p:spPr>
        <p:txBody>
          <a:bodyPr/>
          <a:lstStyle/>
          <a:p>
            <a:r>
              <a:rPr lang="nl-NL" smtClean="0"/>
              <a:t>Klik om de stijl te bewerken</a:t>
            </a:r>
            <a:endParaRPr lang="nl-NL"/>
          </a:p>
        </p:txBody>
      </p:sp>
      <p:sp>
        <p:nvSpPr>
          <p:cNvPr id="3" name="Onderti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1898A76-0738-45F8-8546-59A58D1C0FEF}" type="datetimeFigureOut">
              <a:rPr lang="nl-NL" smtClean="0"/>
              <a:t>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844AD43-07E1-498C-B0DA-B19892790478}" type="slidenum">
              <a:rPr lang="nl-NL" smtClean="0"/>
              <a:t>‹nr.›</a:t>
            </a:fld>
            <a:endParaRPr lang="nl-NL"/>
          </a:p>
        </p:txBody>
      </p:sp>
    </p:spTree>
    <p:extLst>
      <p:ext uri="{BB962C8B-B14F-4D97-AF65-F5344CB8AC3E}">
        <p14:creationId xmlns:p14="http://schemas.microsoft.com/office/powerpoint/2010/main" val="178740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1898A76-0738-45F8-8546-59A58D1C0FEF}" type="datetimeFigureOut">
              <a:rPr lang="nl-NL" smtClean="0"/>
              <a:t>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844AD43-07E1-498C-B0DA-B19892790478}" type="slidenum">
              <a:rPr lang="nl-NL" smtClean="0"/>
              <a:t>‹nr.›</a:t>
            </a:fld>
            <a:endParaRPr lang="nl-NL"/>
          </a:p>
        </p:txBody>
      </p:sp>
    </p:spTree>
    <p:extLst>
      <p:ext uri="{BB962C8B-B14F-4D97-AF65-F5344CB8AC3E}">
        <p14:creationId xmlns:p14="http://schemas.microsoft.com/office/powerpoint/2010/main" val="3136383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4972050" y="366185"/>
            <a:ext cx="1543050" cy="7802033"/>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342900" y="366185"/>
            <a:ext cx="4514850" cy="780203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1898A76-0738-45F8-8546-59A58D1C0FEF}" type="datetimeFigureOut">
              <a:rPr lang="nl-NL" smtClean="0"/>
              <a:t>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844AD43-07E1-498C-B0DA-B19892790478}" type="slidenum">
              <a:rPr lang="nl-NL" smtClean="0"/>
              <a:t>‹nr.›</a:t>
            </a:fld>
            <a:endParaRPr lang="nl-NL"/>
          </a:p>
        </p:txBody>
      </p:sp>
    </p:spTree>
    <p:extLst>
      <p:ext uri="{BB962C8B-B14F-4D97-AF65-F5344CB8AC3E}">
        <p14:creationId xmlns:p14="http://schemas.microsoft.com/office/powerpoint/2010/main" val="1374529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1898A76-0738-45F8-8546-59A58D1C0FEF}" type="datetimeFigureOut">
              <a:rPr lang="nl-NL" smtClean="0"/>
              <a:t>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844AD43-07E1-498C-B0DA-B19892790478}" type="slidenum">
              <a:rPr lang="nl-NL" smtClean="0"/>
              <a:t>‹nr.›</a:t>
            </a:fld>
            <a:endParaRPr lang="nl-NL"/>
          </a:p>
        </p:txBody>
      </p:sp>
    </p:spTree>
    <p:extLst>
      <p:ext uri="{BB962C8B-B14F-4D97-AF65-F5344CB8AC3E}">
        <p14:creationId xmlns:p14="http://schemas.microsoft.com/office/powerpoint/2010/main" val="370076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41735" y="5875867"/>
            <a:ext cx="5829300" cy="1816100"/>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1898A76-0738-45F8-8546-59A58D1C0FEF}" type="datetimeFigureOut">
              <a:rPr lang="nl-NL" smtClean="0"/>
              <a:t>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844AD43-07E1-498C-B0DA-B19892790478}" type="slidenum">
              <a:rPr lang="nl-NL" smtClean="0"/>
              <a:t>‹nr.›</a:t>
            </a:fld>
            <a:endParaRPr lang="nl-NL"/>
          </a:p>
        </p:txBody>
      </p:sp>
    </p:spTree>
    <p:extLst>
      <p:ext uri="{BB962C8B-B14F-4D97-AF65-F5344CB8AC3E}">
        <p14:creationId xmlns:p14="http://schemas.microsoft.com/office/powerpoint/2010/main" val="250780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1898A76-0738-45F8-8546-59A58D1C0FEF}" type="datetimeFigureOut">
              <a:rPr lang="nl-NL" smtClean="0"/>
              <a:t>3-4-2018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844AD43-07E1-498C-B0DA-B19892790478}" type="slidenum">
              <a:rPr lang="nl-NL" smtClean="0"/>
              <a:t>‹nr.›</a:t>
            </a:fld>
            <a:endParaRPr lang="nl-NL"/>
          </a:p>
        </p:txBody>
      </p:sp>
    </p:spTree>
    <p:extLst>
      <p:ext uri="{BB962C8B-B14F-4D97-AF65-F5344CB8AC3E}">
        <p14:creationId xmlns:p14="http://schemas.microsoft.com/office/powerpoint/2010/main" val="681490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1898A76-0738-45F8-8546-59A58D1C0FEF}" type="datetimeFigureOut">
              <a:rPr lang="nl-NL" smtClean="0"/>
              <a:t>3-4-2018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844AD43-07E1-498C-B0DA-B19892790478}" type="slidenum">
              <a:rPr lang="nl-NL" smtClean="0"/>
              <a:t>‹nr.›</a:t>
            </a:fld>
            <a:endParaRPr lang="nl-NL"/>
          </a:p>
        </p:txBody>
      </p:sp>
    </p:spTree>
    <p:extLst>
      <p:ext uri="{BB962C8B-B14F-4D97-AF65-F5344CB8AC3E}">
        <p14:creationId xmlns:p14="http://schemas.microsoft.com/office/powerpoint/2010/main" val="97684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1898A76-0738-45F8-8546-59A58D1C0FEF}" type="datetimeFigureOut">
              <a:rPr lang="nl-NL" smtClean="0"/>
              <a:t>3-4-2018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844AD43-07E1-498C-B0DA-B19892790478}" type="slidenum">
              <a:rPr lang="nl-NL" smtClean="0"/>
              <a:t>‹nr.›</a:t>
            </a:fld>
            <a:endParaRPr lang="nl-NL"/>
          </a:p>
        </p:txBody>
      </p:sp>
    </p:spTree>
    <p:extLst>
      <p:ext uri="{BB962C8B-B14F-4D97-AF65-F5344CB8AC3E}">
        <p14:creationId xmlns:p14="http://schemas.microsoft.com/office/powerpoint/2010/main" val="30335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1898A76-0738-45F8-8546-59A58D1C0FEF}" type="datetimeFigureOut">
              <a:rPr lang="nl-NL" smtClean="0"/>
              <a:t>3-4-2018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844AD43-07E1-498C-B0DA-B19892790478}" type="slidenum">
              <a:rPr lang="nl-NL" smtClean="0"/>
              <a:t>‹nr.›</a:t>
            </a:fld>
            <a:endParaRPr lang="nl-NL"/>
          </a:p>
        </p:txBody>
      </p:sp>
    </p:spTree>
    <p:extLst>
      <p:ext uri="{BB962C8B-B14F-4D97-AF65-F5344CB8AC3E}">
        <p14:creationId xmlns:p14="http://schemas.microsoft.com/office/powerpoint/2010/main" val="13278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4067"/>
            <a:ext cx="2256235" cy="154940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1898A76-0738-45F8-8546-59A58D1C0FEF}" type="datetimeFigureOut">
              <a:rPr lang="nl-NL" smtClean="0"/>
              <a:t>3-4-2018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844AD43-07E1-498C-B0DA-B19892790478}" type="slidenum">
              <a:rPr lang="nl-NL" smtClean="0"/>
              <a:t>‹nr.›</a:t>
            </a:fld>
            <a:endParaRPr lang="nl-NL"/>
          </a:p>
        </p:txBody>
      </p:sp>
    </p:spTree>
    <p:extLst>
      <p:ext uri="{BB962C8B-B14F-4D97-AF65-F5344CB8AC3E}">
        <p14:creationId xmlns:p14="http://schemas.microsoft.com/office/powerpoint/2010/main" val="194604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400800"/>
            <a:ext cx="4114800" cy="755651"/>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1898A76-0738-45F8-8546-59A58D1C0FEF}" type="datetimeFigureOut">
              <a:rPr lang="nl-NL" smtClean="0"/>
              <a:t>3-4-2018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844AD43-07E1-498C-B0DA-B19892790478}" type="slidenum">
              <a:rPr lang="nl-NL" smtClean="0"/>
              <a:t>‹nr.›</a:t>
            </a:fld>
            <a:endParaRPr lang="nl-NL"/>
          </a:p>
        </p:txBody>
      </p:sp>
    </p:spTree>
    <p:extLst>
      <p:ext uri="{BB962C8B-B14F-4D97-AF65-F5344CB8AC3E}">
        <p14:creationId xmlns:p14="http://schemas.microsoft.com/office/powerpoint/2010/main" val="584363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1898A76-0738-45F8-8546-59A58D1C0FEF}" type="datetimeFigureOut">
              <a:rPr lang="nl-NL" smtClean="0"/>
              <a:t>3-4-2018</a:t>
            </a:fld>
            <a:endParaRPr lang="nl-NL"/>
          </a:p>
        </p:txBody>
      </p:sp>
      <p:sp>
        <p:nvSpPr>
          <p:cNvPr id="5" name="Tijdelijke aanduiding voor voettekst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844AD43-07E1-498C-B0DA-B19892790478}" type="slidenum">
              <a:rPr lang="nl-NL" smtClean="0"/>
              <a:t>‹nr.›</a:t>
            </a:fld>
            <a:endParaRPr lang="nl-NL"/>
          </a:p>
        </p:txBody>
      </p:sp>
    </p:spTree>
    <p:extLst>
      <p:ext uri="{BB962C8B-B14F-4D97-AF65-F5344CB8AC3E}">
        <p14:creationId xmlns:p14="http://schemas.microsoft.com/office/powerpoint/2010/main" val="2914785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pimeu.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23"/>
          <p:cNvSpPr txBox="1">
            <a:spLocks/>
          </p:cNvSpPr>
          <p:nvPr/>
        </p:nvSpPr>
        <p:spPr>
          <a:xfrm>
            <a:off x="260648" y="323528"/>
            <a:ext cx="6336704" cy="862286"/>
          </a:xfrm>
          <a:prstGeom prst="rect">
            <a:avLst/>
          </a:prstGeom>
          <a:ln w="38100">
            <a:solidFill>
              <a:srgbClr val="FF0000"/>
            </a:solidFill>
          </a:ln>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4300" b="1" dirty="0" smtClean="0">
                <a:ln>
                  <a:solidFill>
                    <a:prstClr val="white"/>
                  </a:solidFill>
                </a:ln>
                <a:solidFill>
                  <a:srgbClr val="BD0000"/>
                </a:solidFill>
                <a:latin typeface="PT Sans"/>
                <a:ea typeface="Calibri"/>
                <a:cs typeface="PT Sans"/>
              </a:rPr>
              <a:t>SPIM</a:t>
            </a:r>
            <a:r>
              <a:rPr lang="en-GB" sz="4300" b="1" dirty="0" smtClean="0">
                <a:ln>
                  <a:solidFill>
                    <a:prstClr val="white"/>
                  </a:solidFill>
                </a:ln>
                <a:solidFill>
                  <a:srgbClr val="1859FD"/>
                </a:solidFill>
                <a:latin typeface="PT Sans"/>
                <a:ea typeface="Calibri"/>
                <a:cs typeface="PT Sans"/>
              </a:rPr>
              <a:t>EU</a:t>
            </a:r>
            <a:r>
              <a:rPr lang="en-GB" sz="6000" b="1" dirty="0" smtClean="0">
                <a:ln>
                  <a:solidFill>
                    <a:prstClr val="white"/>
                  </a:solidFill>
                </a:ln>
                <a:solidFill>
                  <a:srgbClr val="1859FD"/>
                </a:solidFill>
                <a:latin typeface="PT Sans"/>
                <a:ea typeface="Calibri"/>
                <a:cs typeface="PT Sans"/>
              </a:rPr>
              <a:t> </a:t>
            </a:r>
            <a:r>
              <a:rPr lang="en-GB" sz="2600" b="1" dirty="0" smtClean="0">
                <a:ln>
                  <a:solidFill>
                    <a:prstClr val="white"/>
                  </a:solidFill>
                </a:ln>
                <a:latin typeface="PT Sans"/>
                <a:ea typeface="Calibri"/>
                <a:cs typeface="PT Sans"/>
              </a:rPr>
              <a:t>Newsletter </a:t>
            </a:r>
            <a:r>
              <a:rPr lang="nl-NL" sz="2600" b="1" dirty="0" err="1" smtClean="0">
                <a:ln>
                  <a:solidFill>
                    <a:prstClr val="white"/>
                  </a:solidFill>
                </a:ln>
                <a:latin typeface="PT Sans"/>
                <a:ea typeface="Calibri"/>
                <a:cs typeface="PT Sans"/>
              </a:rPr>
              <a:t>January</a:t>
            </a:r>
            <a:r>
              <a:rPr lang="nl-NL" sz="2600" b="1" dirty="0" smtClean="0">
                <a:ln>
                  <a:solidFill>
                    <a:prstClr val="white"/>
                  </a:solidFill>
                </a:ln>
                <a:latin typeface="PT Sans"/>
                <a:ea typeface="Calibri"/>
                <a:cs typeface="PT Sans"/>
              </a:rPr>
              <a:t> 2018</a:t>
            </a:r>
            <a:endParaRPr lang="en-GB" sz="2600" b="1" dirty="0" smtClean="0">
              <a:ln>
                <a:solidFill>
                  <a:prstClr val="white"/>
                </a:solidFill>
              </a:ln>
              <a:latin typeface="PT Sans"/>
              <a:ea typeface="Calibri"/>
              <a:cs typeface="PT Sans"/>
            </a:endParaRPr>
          </a:p>
        </p:txBody>
      </p:sp>
      <p:sp>
        <p:nvSpPr>
          <p:cNvPr id="18" name="Tijdelijke aanduiding voor dianummer 17"/>
          <p:cNvSpPr>
            <a:spLocks noGrp="1"/>
          </p:cNvSpPr>
          <p:nvPr>
            <p:ph type="sldNum" sz="quarter" idx="12"/>
          </p:nvPr>
        </p:nvSpPr>
        <p:spPr>
          <a:xfrm>
            <a:off x="5185792" y="8805446"/>
            <a:ext cx="1600200" cy="486833"/>
          </a:xfrm>
        </p:spPr>
        <p:txBody>
          <a:bodyPr/>
          <a:lstStyle/>
          <a:p>
            <a:fld id="{F844AD43-07E1-498C-B0DA-B19892790478}" type="slidenum">
              <a:rPr lang="nl-NL" smtClean="0"/>
              <a:t>1</a:t>
            </a:fld>
            <a:endParaRPr lang="nl-NL" dirty="0"/>
          </a:p>
        </p:txBody>
      </p:sp>
      <p:sp>
        <p:nvSpPr>
          <p:cNvPr id="3" name="Tekstboks 2"/>
          <p:cNvSpPr txBox="1"/>
          <p:nvPr/>
        </p:nvSpPr>
        <p:spPr>
          <a:xfrm>
            <a:off x="260648" y="1547664"/>
            <a:ext cx="6336704" cy="830997"/>
          </a:xfrm>
          <a:prstGeom prst="rect">
            <a:avLst/>
          </a:prstGeom>
          <a:noFill/>
          <a:ln w="38100">
            <a:solidFill>
              <a:srgbClr val="1850FD"/>
            </a:solidFill>
          </a:ln>
        </p:spPr>
        <p:txBody>
          <a:bodyPr wrap="square" rtlCol="0">
            <a:spAutoFit/>
          </a:bodyPr>
          <a:lstStyle/>
          <a:p>
            <a:r>
              <a:rPr lang="da-DK" sz="1200" dirty="0" smtClean="0">
                <a:latin typeface="PT Sans"/>
                <a:cs typeface="PT Sans"/>
              </a:rPr>
              <a:t>In the </a:t>
            </a:r>
            <a:r>
              <a:rPr lang="da-DK" sz="1200" dirty="0" err="1" smtClean="0">
                <a:latin typeface="PT Sans"/>
                <a:cs typeface="PT Sans"/>
              </a:rPr>
              <a:t>first</a:t>
            </a:r>
            <a:r>
              <a:rPr lang="da-DK" sz="1200" dirty="0" smtClean="0">
                <a:latin typeface="PT Sans"/>
                <a:cs typeface="PT Sans"/>
              </a:rPr>
              <a:t> SPIMEU </a:t>
            </a:r>
            <a:r>
              <a:rPr lang="da-DK" sz="1200" dirty="0" err="1" smtClean="0">
                <a:latin typeface="PT Sans"/>
                <a:cs typeface="PT Sans"/>
              </a:rPr>
              <a:t>newsletter</a:t>
            </a:r>
            <a:r>
              <a:rPr lang="da-DK" sz="1200" dirty="0" smtClean="0">
                <a:latin typeface="PT Sans"/>
                <a:cs typeface="PT Sans"/>
              </a:rPr>
              <a:t> of </a:t>
            </a:r>
            <a:r>
              <a:rPr lang="da-DK" sz="1200" smtClean="0">
                <a:latin typeface="PT Sans"/>
                <a:cs typeface="PT Sans"/>
              </a:rPr>
              <a:t>year </a:t>
            </a:r>
            <a:r>
              <a:rPr lang="da-DK" sz="1200" dirty="0" err="1" smtClean="0">
                <a:latin typeface="PT Sans"/>
                <a:cs typeface="PT Sans"/>
              </a:rPr>
              <a:t>you</a:t>
            </a:r>
            <a:r>
              <a:rPr lang="da-DK" sz="1200" dirty="0" smtClean="0">
                <a:latin typeface="PT Sans"/>
                <a:cs typeface="PT Sans"/>
              </a:rPr>
              <a:t> </a:t>
            </a:r>
            <a:r>
              <a:rPr lang="da-DK" sz="1200" dirty="0" err="1" smtClean="0">
                <a:latin typeface="PT Sans"/>
                <a:cs typeface="PT Sans"/>
              </a:rPr>
              <a:t>can</a:t>
            </a:r>
            <a:r>
              <a:rPr lang="da-DK" sz="1200" dirty="0" smtClean="0">
                <a:latin typeface="PT Sans"/>
                <a:cs typeface="PT Sans"/>
              </a:rPr>
              <a:t> </a:t>
            </a:r>
            <a:r>
              <a:rPr lang="da-DK" sz="1200" dirty="0" err="1" smtClean="0">
                <a:latin typeface="PT Sans"/>
                <a:cs typeface="PT Sans"/>
              </a:rPr>
              <a:t>read</a:t>
            </a:r>
            <a:r>
              <a:rPr lang="da-DK" sz="1200" dirty="0" smtClean="0">
                <a:latin typeface="PT Sans"/>
                <a:cs typeface="PT Sans"/>
              </a:rPr>
              <a:t> all </a:t>
            </a:r>
            <a:r>
              <a:rPr lang="da-DK" sz="1200" dirty="0" err="1" smtClean="0">
                <a:latin typeface="PT Sans"/>
                <a:cs typeface="PT Sans"/>
              </a:rPr>
              <a:t>about</a:t>
            </a:r>
            <a:r>
              <a:rPr lang="da-DK" sz="1200" dirty="0" smtClean="0">
                <a:latin typeface="PT Sans"/>
                <a:cs typeface="PT Sans"/>
              </a:rPr>
              <a:t> </a:t>
            </a:r>
            <a:r>
              <a:rPr lang="da-DK" sz="1200" dirty="0" err="1" smtClean="0">
                <a:latin typeface="PT Sans"/>
                <a:cs typeface="PT Sans"/>
              </a:rPr>
              <a:t>our</a:t>
            </a:r>
            <a:r>
              <a:rPr lang="da-DK" sz="1200" dirty="0" smtClean="0">
                <a:latin typeface="PT Sans"/>
                <a:cs typeface="PT Sans"/>
              </a:rPr>
              <a:t> </a:t>
            </a:r>
            <a:r>
              <a:rPr lang="da-DK" sz="1200" dirty="0" err="1" smtClean="0">
                <a:latin typeface="PT Sans"/>
                <a:cs typeface="PT Sans"/>
              </a:rPr>
              <a:t>progress</a:t>
            </a:r>
            <a:r>
              <a:rPr lang="da-DK" sz="1200" dirty="0" smtClean="0">
                <a:latin typeface="PT Sans"/>
                <a:cs typeface="PT Sans"/>
              </a:rPr>
              <a:t> </a:t>
            </a:r>
            <a:r>
              <a:rPr lang="da-DK" sz="1200" dirty="0" err="1" smtClean="0">
                <a:latin typeface="PT Sans"/>
                <a:cs typeface="PT Sans"/>
              </a:rPr>
              <a:t>since</a:t>
            </a:r>
            <a:r>
              <a:rPr lang="da-DK" sz="1200" dirty="0" smtClean="0">
                <a:latin typeface="PT Sans"/>
                <a:cs typeface="PT Sans"/>
              </a:rPr>
              <a:t> </a:t>
            </a:r>
            <a:r>
              <a:rPr lang="da-DK" sz="1200" dirty="0" err="1" smtClean="0">
                <a:latin typeface="PT Sans"/>
                <a:cs typeface="PT Sans"/>
              </a:rPr>
              <a:t>our</a:t>
            </a:r>
            <a:r>
              <a:rPr lang="da-DK" sz="1200" dirty="0" smtClean="0">
                <a:latin typeface="PT Sans"/>
                <a:cs typeface="PT Sans"/>
              </a:rPr>
              <a:t> last </a:t>
            </a:r>
            <a:r>
              <a:rPr lang="da-DK" sz="1200" dirty="0" err="1" smtClean="0">
                <a:latin typeface="PT Sans"/>
                <a:cs typeface="PT Sans"/>
              </a:rPr>
              <a:t>newsletter</a:t>
            </a:r>
            <a:r>
              <a:rPr lang="da-DK" sz="1200" dirty="0" smtClean="0">
                <a:latin typeface="PT Sans"/>
                <a:cs typeface="PT Sans"/>
              </a:rPr>
              <a:t> </a:t>
            </a:r>
            <a:r>
              <a:rPr lang="da-DK" sz="1200" dirty="0" err="1" smtClean="0">
                <a:latin typeface="PT Sans"/>
                <a:cs typeface="PT Sans"/>
              </a:rPr>
              <a:t>was</a:t>
            </a:r>
            <a:r>
              <a:rPr lang="da-DK" sz="1200" dirty="0" smtClean="0">
                <a:latin typeface="PT Sans"/>
                <a:cs typeface="PT Sans"/>
              </a:rPr>
              <a:t> </a:t>
            </a:r>
            <a:r>
              <a:rPr lang="da-DK" sz="1200" dirty="0" err="1" smtClean="0">
                <a:latin typeface="PT Sans"/>
                <a:cs typeface="PT Sans"/>
              </a:rPr>
              <a:t>published</a:t>
            </a:r>
            <a:r>
              <a:rPr lang="da-DK" sz="1200" dirty="0" smtClean="0">
                <a:latin typeface="PT Sans"/>
                <a:cs typeface="PT Sans"/>
              </a:rPr>
              <a:t> in May of </a:t>
            </a:r>
            <a:r>
              <a:rPr lang="da-DK" sz="1200" dirty="0" err="1" smtClean="0">
                <a:latin typeface="PT Sans"/>
                <a:cs typeface="PT Sans"/>
              </a:rPr>
              <a:t>this</a:t>
            </a:r>
            <a:r>
              <a:rPr lang="da-DK" sz="1200" dirty="0" smtClean="0">
                <a:latin typeface="PT Sans"/>
                <a:cs typeface="PT Sans"/>
              </a:rPr>
              <a:t> </a:t>
            </a:r>
            <a:r>
              <a:rPr lang="da-DK" sz="1200" dirty="0" err="1" smtClean="0">
                <a:latin typeface="PT Sans"/>
                <a:cs typeface="PT Sans"/>
              </a:rPr>
              <a:t>year</a:t>
            </a:r>
            <a:r>
              <a:rPr lang="da-DK" sz="1200" dirty="0" smtClean="0">
                <a:latin typeface="PT Sans"/>
                <a:cs typeface="PT Sans"/>
              </a:rPr>
              <a:t>. </a:t>
            </a:r>
            <a:r>
              <a:rPr lang="da-DK" sz="1200" dirty="0" err="1" smtClean="0">
                <a:latin typeface="PT Sans"/>
                <a:cs typeface="PT Sans"/>
              </a:rPr>
              <a:t>You</a:t>
            </a:r>
            <a:r>
              <a:rPr lang="da-DK" sz="1200" dirty="0" smtClean="0">
                <a:latin typeface="PT Sans"/>
                <a:cs typeface="PT Sans"/>
              </a:rPr>
              <a:t> </a:t>
            </a:r>
            <a:r>
              <a:rPr lang="da-DK" sz="1200" dirty="0" err="1" smtClean="0">
                <a:latin typeface="PT Sans"/>
                <a:cs typeface="PT Sans"/>
              </a:rPr>
              <a:t>can</a:t>
            </a:r>
            <a:r>
              <a:rPr lang="da-DK" sz="1200" dirty="0" smtClean="0">
                <a:latin typeface="PT Sans"/>
                <a:cs typeface="PT Sans"/>
              </a:rPr>
              <a:t> </a:t>
            </a:r>
            <a:r>
              <a:rPr lang="da-DK" sz="1200" dirty="0" err="1" smtClean="0">
                <a:latin typeface="PT Sans"/>
                <a:cs typeface="PT Sans"/>
              </a:rPr>
              <a:t>also</a:t>
            </a:r>
            <a:r>
              <a:rPr lang="da-DK" sz="1200" dirty="0" smtClean="0">
                <a:latin typeface="PT Sans"/>
                <a:cs typeface="PT Sans"/>
              </a:rPr>
              <a:t> find information </a:t>
            </a:r>
            <a:r>
              <a:rPr lang="da-DK" sz="1200" dirty="0" err="1" smtClean="0">
                <a:latin typeface="PT Sans"/>
                <a:cs typeface="PT Sans"/>
              </a:rPr>
              <a:t>about</a:t>
            </a:r>
            <a:r>
              <a:rPr lang="da-DK" sz="1200" dirty="0" smtClean="0">
                <a:latin typeface="PT Sans"/>
                <a:cs typeface="PT Sans"/>
              </a:rPr>
              <a:t> </a:t>
            </a:r>
            <a:r>
              <a:rPr lang="da-DK" sz="1200" dirty="0" err="1" smtClean="0">
                <a:latin typeface="PT Sans"/>
                <a:cs typeface="PT Sans"/>
              </a:rPr>
              <a:t>our</a:t>
            </a:r>
            <a:r>
              <a:rPr lang="da-DK" sz="1200" dirty="0" smtClean="0">
                <a:latin typeface="PT Sans"/>
                <a:cs typeface="PT Sans"/>
              </a:rPr>
              <a:t> </a:t>
            </a:r>
            <a:r>
              <a:rPr lang="da-DK" sz="1200" dirty="0" err="1" smtClean="0">
                <a:latin typeface="PT Sans"/>
                <a:cs typeface="PT Sans"/>
              </a:rPr>
              <a:t>upcoming</a:t>
            </a:r>
            <a:r>
              <a:rPr lang="da-DK" sz="1200" dirty="0" smtClean="0">
                <a:latin typeface="PT Sans"/>
                <a:cs typeface="PT Sans"/>
              </a:rPr>
              <a:t> events and </a:t>
            </a:r>
            <a:r>
              <a:rPr lang="da-DK" sz="1200" dirty="0" err="1" smtClean="0">
                <a:latin typeface="PT Sans"/>
                <a:cs typeface="PT Sans"/>
              </a:rPr>
              <a:t>goals</a:t>
            </a:r>
            <a:r>
              <a:rPr lang="da-DK" sz="1200" dirty="0" smtClean="0">
                <a:latin typeface="PT Sans"/>
                <a:cs typeface="PT Sans"/>
              </a:rPr>
              <a:t>. </a:t>
            </a:r>
            <a:r>
              <a:rPr lang="da-DK" sz="1200" dirty="0" err="1" smtClean="0">
                <a:latin typeface="PT Sans"/>
                <a:cs typeface="PT Sans"/>
              </a:rPr>
              <a:t>You</a:t>
            </a:r>
            <a:r>
              <a:rPr lang="da-DK" sz="1200" dirty="0" smtClean="0">
                <a:latin typeface="PT Sans"/>
                <a:cs typeface="PT Sans"/>
              </a:rPr>
              <a:t> </a:t>
            </a:r>
            <a:r>
              <a:rPr lang="da-DK" sz="1200" dirty="0" err="1" smtClean="0">
                <a:latin typeface="PT Sans"/>
                <a:cs typeface="PT Sans"/>
              </a:rPr>
              <a:t>can</a:t>
            </a:r>
            <a:r>
              <a:rPr lang="da-DK" sz="1200" dirty="0" smtClean="0">
                <a:latin typeface="PT Sans"/>
                <a:cs typeface="PT Sans"/>
              </a:rPr>
              <a:t> sign up for future SPIMEU </a:t>
            </a:r>
            <a:r>
              <a:rPr lang="da-DK" sz="1200" dirty="0" err="1" smtClean="0">
                <a:latin typeface="PT Sans"/>
                <a:cs typeface="PT Sans"/>
              </a:rPr>
              <a:t>newsletters</a:t>
            </a:r>
            <a:r>
              <a:rPr lang="da-DK" sz="1200" dirty="0" smtClean="0">
                <a:latin typeface="PT Sans"/>
                <a:cs typeface="PT Sans"/>
              </a:rPr>
              <a:t> on the SPIMEU website </a:t>
            </a:r>
            <a:r>
              <a:rPr lang="da-DK" sz="1200" dirty="0" smtClean="0">
                <a:latin typeface="PT Sans"/>
                <a:cs typeface="PT Sans"/>
                <a:hlinkClick r:id="rId2"/>
              </a:rPr>
              <a:t>www.SPIMEU.org</a:t>
            </a:r>
            <a:r>
              <a:rPr lang="da-DK" sz="1200" dirty="0" smtClean="0">
                <a:latin typeface="PT Sans"/>
                <a:cs typeface="PT Sans"/>
              </a:rPr>
              <a:t>.</a:t>
            </a:r>
            <a:endParaRPr lang="en-US" sz="1200" dirty="0">
              <a:latin typeface="PT Sans"/>
              <a:cs typeface="PT Sans"/>
            </a:endParaRPr>
          </a:p>
        </p:txBody>
      </p:sp>
      <p:sp>
        <p:nvSpPr>
          <p:cNvPr id="12" name="Rechthoek 3"/>
          <p:cNvSpPr/>
          <p:nvPr/>
        </p:nvSpPr>
        <p:spPr>
          <a:xfrm>
            <a:off x="260648" y="2699792"/>
            <a:ext cx="3024336" cy="5693865"/>
          </a:xfrm>
          <a:prstGeom prst="rect">
            <a:avLst/>
          </a:prstGeom>
          <a:ln w="38100">
            <a:solidFill>
              <a:srgbClr val="FF0000"/>
            </a:solidFill>
          </a:ln>
        </p:spPr>
        <p:txBody>
          <a:bodyPr wrap="square">
            <a:spAutoFit/>
          </a:bodyPr>
          <a:lstStyle/>
          <a:p>
            <a:pPr algn="ctr"/>
            <a:r>
              <a:rPr lang="da-DK" sz="1400" b="1" dirty="0" smtClean="0">
                <a:latin typeface="PT Sans"/>
                <a:ea typeface="Calibri"/>
                <a:cs typeface="PT Sans"/>
              </a:rPr>
              <a:t>WONCA General Conference</a:t>
            </a:r>
            <a:r>
              <a:rPr lang="da-DK" sz="1400" b="1" dirty="0" smtClean="0">
                <a:latin typeface="PT Sans"/>
                <a:cs typeface="PT Sans"/>
              </a:rPr>
              <a:t>, </a:t>
            </a:r>
            <a:r>
              <a:rPr lang="da-DK" sz="1400" b="1" dirty="0" err="1" smtClean="0">
                <a:latin typeface="PT Sans"/>
                <a:cs typeface="PT Sans"/>
              </a:rPr>
              <a:t>Prague</a:t>
            </a:r>
            <a:r>
              <a:rPr lang="da-DK" sz="1400" b="1" dirty="0" smtClean="0">
                <a:latin typeface="PT Sans"/>
                <a:cs typeface="PT Sans"/>
              </a:rPr>
              <a:t>, 2017</a:t>
            </a:r>
            <a:endParaRPr lang="nl-NL" sz="1400" dirty="0">
              <a:latin typeface="PT Sans"/>
              <a:cs typeface="PT Sans"/>
            </a:endParaRPr>
          </a:p>
          <a:p>
            <a:r>
              <a:rPr lang="da-DK" sz="1200" dirty="0">
                <a:latin typeface="PT Sans"/>
                <a:cs typeface="PT Sans"/>
              </a:rPr>
              <a:t>In June/</a:t>
            </a:r>
            <a:r>
              <a:rPr lang="da-DK" sz="1200" dirty="0" err="1">
                <a:latin typeface="PT Sans"/>
                <a:cs typeface="PT Sans"/>
              </a:rPr>
              <a:t>July</a:t>
            </a:r>
            <a:r>
              <a:rPr lang="da-DK" sz="1200" dirty="0">
                <a:latin typeface="PT Sans"/>
                <a:cs typeface="PT Sans"/>
              </a:rPr>
              <a:t> 2017, the </a:t>
            </a:r>
            <a:r>
              <a:rPr lang="da-DK" sz="1200" dirty="0" err="1">
                <a:latin typeface="PT Sans"/>
                <a:cs typeface="PT Sans"/>
              </a:rPr>
              <a:t>Czech</a:t>
            </a:r>
            <a:r>
              <a:rPr lang="da-DK" sz="1200" dirty="0">
                <a:latin typeface="PT Sans"/>
                <a:cs typeface="PT Sans"/>
              </a:rPr>
              <a:t> Society of General Practice </a:t>
            </a:r>
            <a:r>
              <a:rPr lang="da-DK" sz="1200" dirty="0" err="1" smtClean="0">
                <a:latin typeface="PT Sans"/>
                <a:cs typeface="PT Sans"/>
              </a:rPr>
              <a:t>hosted</a:t>
            </a:r>
            <a:r>
              <a:rPr lang="da-DK" sz="1200" dirty="0" smtClean="0">
                <a:latin typeface="PT Sans"/>
                <a:cs typeface="PT Sans"/>
              </a:rPr>
              <a:t> </a:t>
            </a:r>
            <a:r>
              <a:rPr lang="da-DK" sz="1200" dirty="0">
                <a:latin typeface="PT Sans"/>
                <a:cs typeface="PT Sans"/>
              </a:rPr>
              <a:t>the 22nd World Organization of National Colleges, </a:t>
            </a:r>
            <a:r>
              <a:rPr lang="da-DK" sz="1200" dirty="0" err="1">
                <a:latin typeface="PT Sans"/>
                <a:cs typeface="PT Sans"/>
              </a:rPr>
              <a:t>Academies</a:t>
            </a:r>
            <a:r>
              <a:rPr lang="da-DK" sz="1200" dirty="0">
                <a:latin typeface="PT Sans"/>
                <a:cs typeface="PT Sans"/>
              </a:rPr>
              <a:t>, and Academic Associations of General </a:t>
            </a:r>
            <a:r>
              <a:rPr lang="da-DK" sz="1200" dirty="0" err="1">
                <a:latin typeface="PT Sans"/>
                <a:cs typeface="PT Sans"/>
              </a:rPr>
              <a:t>Practitioners</a:t>
            </a:r>
            <a:r>
              <a:rPr lang="da-DK" sz="1200" dirty="0">
                <a:latin typeface="PT Sans"/>
                <a:cs typeface="PT Sans"/>
              </a:rPr>
              <a:t> (WONCA) Europe Conference in </a:t>
            </a:r>
            <a:r>
              <a:rPr lang="da-DK" sz="1200" dirty="0" err="1">
                <a:latin typeface="PT Sans"/>
                <a:cs typeface="PT Sans"/>
              </a:rPr>
              <a:t>Prague</a:t>
            </a:r>
            <a:r>
              <a:rPr lang="da-DK" sz="1200" dirty="0">
                <a:latin typeface="PT Sans"/>
                <a:cs typeface="PT Sans"/>
              </a:rPr>
              <a:t>. The </a:t>
            </a:r>
            <a:r>
              <a:rPr lang="da-DK" sz="1200" dirty="0" err="1">
                <a:latin typeface="PT Sans"/>
                <a:cs typeface="PT Sans"/>
              </a:rPr>
              <a:t>aim</a:t>
            </a:r>
            <a:r>
              <a:rPr lang="da-DK" sz="1200" dirty="0">
                <a:latin typeface="PT Sans"/>
                <a:cs typeface="PT Sans"/>
              </a:rPr>
              <a:t> of </a:t>
            </a:r>
            <a:r>
              <a:rPr lang="da-DK" sz="1200" dirty="0" smtClean="0">
                <a:latin typeface="PT Sans"/>
                <a:cs typeface="PT Sans"/>
              </a:rPr>
              <a:t>WONCA Europe </a:t>
            </a:r>
            <a:r>
              <a:rPr lang="da-DK" sz="1200" dirty="0">
                <a:latin typeface="PT Sans"/>
                <a:cs typeface="PT Sans"/>
              </a:rPr>
              <a:t>is to </a:t>
            </a:r>
            <a:r>
              <a:rPr lang="da-DK" sz="1200" dirty="0" err="1">
                <a:latin typeface="PT Sans"/>
                <a:cs typeface="PT Sans"/>
              </a:rPr>
              <a:t>improve</a:t>
            </a:r>
            <a:r>
              <a:rPr lang="da-DK" sz="1200" dirty="0">
                <a:latin typeface="PT Sans"/>
                <a:cs typeface="PT Sans"/>
              </a:rPr>
              <a:t> global </a:t>
            </a:r>
            <a:r>
              <a:rPr lang="da-DK" sz="1200" dirty="0" err="1">
                <a:latin typeface="PT Sans"/>
                <a:cs typeface="PT Sans"/>
              </a:rPr>
              <a:t>quality</a:t>
            </a:r>
            <a:r>
              <a:rPr lang="da-DK" sz="1200" dirty="0">
                <a:latin typeface="PT Sans"/>
                <a:cs typeface="PT Sans"/>
              </a:rPr>
              <a:t> of </a:t>
            </a:r>
            <a:r>
              <a:rPr lang="da-DK" sz="1200" dirty="0" err="1">
                <a:latin typeface="PT Sans"/>
                <a:cs typeface="PT Sans"/>
              </a:rPr>
              <a:t>life</a:t>
            </a:r>
            <a:r>
              <a:rPr lang="da-DK" sz="1200" dirty="0">
                <a:latin typeface="PT Sans"/>
                <a:cs typeface="PT Sans"/>
              </a:rPr>
              <a:t> </a:t>
            </a:r>
            <a:r>
              <a:rPr lang="da-DK" sz="1200" dirty="0" err="1">
                <a:latin typeface="PT Sans"/>
                <a:cs typeface="PT Sans"/>
              </a:rPr>
              <a:t>through</a:t>
            </a:r>
            <a:r>
              <a:rPr lang="da-DK" sz="1200" dirty="0">
                <a:latin typeface="PT Sans"/>
                <a:cs typeface="PT Sans"/>
              </a:rPr>
              <a:t> </a:t>
            </a:r>
            <a:r>
              <a:rPr lang="da-DK" sz="1200" dirty="0" err="1">
                <a:latin typeface="PT Sans"/>
                <a:cs typeface="PT Sans"/>
              </a:rPr>
              <a:t>fostering</a:t>
            </a:r>
            <a:r>
              <a:rPr lang="da-DK" sz="1200" dirty="0">
                <a:latin typeface="PT Sans"/>
                <a:cs typeface="PT Sans"/>
              </a:rPr>
              <a:t> and </a:t>
            </a:r>
            <a:r>
              <a:rPr lang="da-DK" sz="1200" dirty="0" err="1">
                <a:latin typeface="PT Sans"/>
                <a:cs typeface="PT Sans"/>
              </a:rPr>
              <a:t>maintaining</a:t>
            </a:r>
            <a:r>
              <a:rPr lang="da-DK" sz="1200" dirty="0">
                <a:latin typeface="PT Sans"/>
                <a:cs typeface="PT Sans"/>
              </a:rPr>
              <a:t> </a:t>
            </a:r>
            <a:r>
              <a:rPr lang="da-DK" sz="1200" dirty="0" err="1">
                <a:latin typeface="PT Sans"/>
                <a:cs typeface="PT Sans"/>
              </a:rPr>
              <a:t>high</a:t>
            </a:r>
            <a:r>
              <a:rPr lang="da-DK" sz="1200" dirty="0">
                <a:latin typeface="PT Sans"/>
                <a:cs typeface="PT Sans"/>
              </a:rPr>
              <a:t> standards of </a:t>
            </a:r>
            <a:r>
              <a:rPr lang="da-DK" sz="1200" dirty="0" err="1">
                <a:latin typeface="PT Sans"/>
                <a:cs typeface="PT Sans"/>
              </a:rPr>
              <a:t>care</a:t>
            </a:r>
            <a:r>
              <a:rPr lang="da-DK" sz="1200" dirty="0">
                <a:latin typeface="PT Sans"/>
                <a:cs typeface="PT Sans"/>
              </a:rPr>
              <a:t> in general </a:t>
            </a:r>
            <a:r>
              <a:rPr lang="da-DK" sz="1200" dirty="0" err="1">
                <a:latin typeface="PT Sans"/>
                <a:cs typeface="PT Sans"/>
              </a:rPr>
              <a:t>practice</a:t>
            </a:r>
            <a:r>
              <a:rPr lang="da-DK" sz="1200" dirty="0">
                <a:latin typeface="PT Sans"/>
                <a:cs typeface="PT Sans"/>
              </a:rPr>
              <a:t>/</a:t>
            </a:r>
            <a:r>
              <a:rPr lang="da-DK" sz="1200" dirty="0" err="1">
                <a:latin typeface="PT Sans"/>
                <a:cs typeface="PT Sans"/>
              </a:rPr>
              <a:t>family</a:t>
            </a:r>
            <a:r>
              <a:rPr lang="da-DK" sz="1200" dirty="0">
                <a:latin typeface="PT Sans"/>
                <a:cs typeface="PT Sans"/>
              </a:rPr>
              <a:t> </a:t>
            </a:r>
            <a:r>
              <a:rPr lang="da-DK" sz="1200" dirty="0" err="1">
                <a:latin typeface="PT Sans"/>
                <a:cs typeface="PT Sans"/>
              </a:rPr>
              <a:t>medicine</a:t>
            </a:r>
            <a:r>
              <a:rPr lang="da-DK" sz="1200" dirty="0">
                <a:latin typeface="PT Sans"/>
                <a:cs typeface="PT Sans"/>
              </a:rPr>
              <a:t>. To </a:t>
            </a:r>
            <a:r>
              <a:rPr lang="da-DK" sz="1200" dirty="0" err="1">
                <a:latin typeface="PT Sans"/>
                <a:cs typeface="PT Sans"/>
              </a:rPr>
              <a:t>this</a:t>
            </a:r>
            <a:r>
              <a:rPr lang="da-DK" sz="1200" dirty="0">
                <a:latin typeface="PT Sans"/>
                <a:cs typeface="PT Sans"/>
              </a:rPr>
              <a:t> end, WONCA provides a forum for </a:t>
            </a:r>
            <a:r>
              <a:rPr lang="da-DK" sz="1200" dirty="0" err="1">
                <a:latin typeface="PT Sans"/>
                <a:cs typeface="PT Sans"/>
              </a:rPr>
              <a:t>exchange</a:t>
            </a:r>
            <a:r>
              <a:rPr lang="da-DK" sz="1200" dirty="0">
                <a:latin typeface="PT Sans"/>
                <a:cs typeface="PT Sans"/>
              </a:rPr>
              <a:t> of </a:t>
            </a:r>
            <a:r>
              <a:rPr lang="da-DK" sz="1200" dirty="0" err="1">
                <a:latin typeface="PT Sans"/>
                <a:cs typeface="PT Sans"/>
              </a:rPr>
              <a:t>knowledge</a:t>
            </a:r>
            <a:r>
              <a:rPr lang="da-DK" sz="1200" dirty="0">
                <a:latin typeface="PT Sans"/>
                <a:cs typeface="PT Sans"/>
              </a:rPr>
              <a:t> and information, </a:t>
            </a:r>
            <a:r>
              <a:rPr lang="da-DK" sz="1200" dirty="0" err="1">
                <a:latin typeface="PT Sans"/>
                <a:cs typeface="PT Sans"/>
              </a:rPr>
              <a:t>encouraging</a:t>
            </a:r>
            <a:r>
              <a:rPr lang="da-DK" sz="1200" dirty="0">
                <a:latin typeface="PT Sans"/>
                <a:cs typeface="PT Sans"/>
              </a:rPr>
              <a:t> and </a:t>
            </a:r>
            <a:r>
              <a:rPr lang="da-DK" sz="1200" dirty="0" err="1">
                <a:latin typeface="PT Sans"/>
                <a:cs typeface="PT Sans"/>
              </a:rPr>
              <a:t>supporting</a:t>
            </a:r>
            <a:r>
              <a:rPr lang="da-DK" sz="1200" dirty="0">
                <a:latin typeface="PT Sans"/>
                <a:cs typeface="PT Sans"/>
              </a:rPr>
              <a:t> the </a:t>
            </a:r>
            <a:r>
              <a:rPr lang="da-DK" sz="1200" dirty="0" err="1">
                <a:latin typeface="PT Sans"/>
                <a:cs typeface="PT Sans"/>
              </a:rPr>
              <a:t>development</a:t>
            </a:r>
            <a:r>
              <a:rPr lang="da-DK" sz="1200" dirty="0">
                <a:latin typeface="PT Sans"/>
                <a:cs typeface="PT Sans"/>
              </a:rPr>
              <a:t> of </a:t>
            </a:r>
            <a:r>
              <a:rPr lang="da-DK" sz="1200" dirty="0" err="1">
                <a:latin typeface="PT Sans"/>
                <a:cs typeface="PT Sans"/>
              </a:rPr>
              <a:t>academic</a:t>
            </a:r>
            <a:r>
              <a:rPr lang="da-DK" sz="1200" dirty="0">
                <a:latin typeface="PT Sans"/>
                <a:cs typeface="PT Sans"/>
              </a:rPr>
              <a:t> </a:t>
            </a:r>
            <a:r>
              <a:rPr lang="da-DK" sz="1200" dirty="0" err="1">
                <a:latin typeface="PT Sans"/>
                <a:cs typeface="PT Sans"/>
              </a:rPr>
              <a:t>organizations</a:t>
            </a:r>
            <a:r>
              <a:rPr lang="da-DK" sz="1200" dirty="0">
                <a:latin typeface="PT Sans"/>
                <a:cs typeface="PT Sans"/>
              </a:rPr>
              <a:t> of general </a:t>
            </a:r>
            <a:r>
              <a:rPr lang="da-DK" sz="1200" dirty="0" err="1">
                <a:latin typeface="PT Sans"/>
                <a:cs typeface="PT Sans"/>
              </a:rPr>
              <a:t>practitioners</a:t>
            </a:r>
            <a:r>
              <a:rPr lang="da-DK" sz="1200" dirty="0">
                <a:latin typeface="PT Sans"/>
                <a:cs typeface="PT Sans"/>
              </a:rPr>
              <a:t>/</a:t>
            </a:r>
            <a:r>
              <a:rPr lang="da-DK" sz="1200" dirty="0" err="1">
                <a:latin typeface="PT Sans"/>
                <a:cs typeface="PT Sans"/>
              </a:rPr>
              <a:t>family</a:t>
            </a:r>
            <a:r>
              <a:rPr lang="da-DK" sz="1200" dirty="0">
                <a:latin typeface="PT Sans"/>
                <a:cs typeface="PT Sans"/>
              </a:rPr>
              <a:t> </a:t>
            </a:r>
            <a:r>
              <a:rPr lang="da-DK" sz="1200" dirty="0" err="1">
                <a:latin typeface="PT Sans"/>
                <a:cs typeface="PT Sans"/>
              </a:rPr>
              <a:t>physicians</a:t>
            </a:r>
            <a:r>
              <a:rPr lang="da-DK" sz="1200" dirty="0">
                <a:latin typeface="PT Sans"/>
                <a:cs typeface="PT Sans"/>
              </a:rPr>
              <a:t>. </a:t>
            </a:r>
            <a:endParaRPr lang="da-DK" sz="1200" dirty="0" smtClean="0">
              <a:latin typeface="PT Sans"/>
              <a:cs typeface="PT Sans"/>
            </a:endParaRPr>
          </a:p>
          <a:p>
            <a:endParaRPr lang="da-DK" sz="1200" dirty="0">
              <a:latin typeface="PT Sans"/>
              <a:cs typeface="PT Sans"/>
            </a:endParaRPr>
          </a:p>
          <a:p>
            <a:r>
              <a:rPr lang="da-DK" sz="1200" dirty="0" err="1" smtClean="0">
                <a:latin typeface="PT Sans"/>
                <a:cs typeface="PT Sans"/>
              </a:rPr>
              <a:t>We</a:t>
            </a:r>
            <a:r>
              <a:rPr lang="da-DK" sz="1200" dirty="0" smtClean="0">
                <a:latin typeface="PT Sans"/>
                <a:cs typeface="PT Sans"/>
              </a:rPr>
              <a:t> ran a workshop on the </a:t>
            </a:r>
            <a:r>
              <a:rPr lang="da-DK" sz="1200" dirty="0" err="1" smtClean="0">
                <a:latin typeface="PT Sans"/>
                <a:cs typeface="PT Sans"/>
              </a:rPr>
              <a:t>barriers</a:t>
            </a:r>
            <a:r>
              <a:rPr lang="da-DK" sz="1200" dirty="0" smtClean="0">
                <a:latin typeface="PT Sans"/>
                <a:cs typeface="PT Sans"/>
              </a:rPr>
              <a:t> and </a:t>
            </a:r>
            <a:r>
              <a:rPr lang="da-DK" sz="1200" dirty="0" err="1" smtClean="0">
                <a:latin typeface="PT Sans"/>
                <a:cs typeface="PT Sans"/>
              </a:rPr>
              <a:t>facilitators</a:t>
            </a:r>
            <a:r>
              <a:rPr lang="da-DK" sz="1200" dirty="0" smtClean="0">
                <a:latin typeface="PT Sans"/>
                <a:cs typeface="PT Sans"/>
              </a:rPr>
              <a:t> of </a:t>
            </a:r>
            <a:r>
              <a:rPr lang="da-DK" sz="1200" dirty="0" err="1" smtClean="0">
                <a:latin typeface="PT Sans"/>
                <a:cs typeface="PT Sans"/>
              </a:rPr>
              <a:t>selective</a:t>
            </a:r>
            <a:r>
              <a:rPr lang="da-DK" sz="1200" dirty="0" smtClean="0">
                <a:latin typeface="PT Sans"/>
                <a:cs typeface="PT Sans"/>
              </a:rPr>
              <a:t> </a:t>
            </a:r>
            <a:r>
              <a:rPr lang="da-DK" sz="1200" dirty="0" err="1" smtClean="0">
                <a:latin typeface="PT Sans"/>
                <a:cs typeface="PT Sans"/>
              </a:rPr>
              <a:t>prevention</a:t>
            </a:r>
            <a:r>
              <a:rPr lang="da-DK" sz="1200" dirty="0" smtClean="0">
                <a:latin typeface="PT Sans"/>
                <a:cs typeface="PT Sans"/>
              </a:rPr>
              <a:t> of </a:t>
            </a:r>
            <a:r>
              <a:rPr lang="da-DK" sz="1200" dirty="0" err="1" smtClean="0">
                <a:latin typeface="PT Sans"/>
                <a:cs typeface="PT Sans"/>
              </a:rPr>
              <a:t>cardio-metabolic</a:t>
            </a:r>
            <a:r>
              <a:rPr lang="da-DK" sz="1200" dirty="0" smtClean="0">
                <a:latin typeface="PT Sans"/>
                <a:cs typeface="PT Sans"/>
              </a:rPr>
              <a:t> </a:t>
            </a:r>
            <a:r>
              <a:rPr lang="da-DK" sz="1200" dirty="0" err="1" smtClean="0">
                <a:latin typeface="PT Sans"/>
                <a:cs typeface="PT Sans"/>
              </a:rPr>
              <a:t>disease</a:t>
            </a:r>
            <a:r>
              <a:rPr lang="da-DK" sz="1200" dirty="0" smtClean="0">
                <a:latin typeface="PT Sans"/>
                <a:cs typeface="PT Sans"/>
              </a:rPr>
              <a:t> in Europe. The workshop </a:t>
            </a:r>
            <a:r>
              <a:rPr lang="da-DK" sz="1200" dirty="0" err="1" smtClean="0">
                <a:latin typeface="PT Sans"/>
                <a:cs typeface="PT Sans"/>
              </a:rPr>
              <a:t>featured</a:t>
            </a:r>
            <a:r>
              <a:rPr lang="da-DK" sz="1200" dirty="0" smtClean="0">
                <a:latin typeface="PT Sans"/>
                <a:cs typeface="PT Sans"/>
              </a:rPr>
              <a:t> </a:t>
            </a:r>
            <a:r>
              <a:rPr lang="da-DK" sz="1200" dirty="0" err="1" smtClean="0">
                <a:latin typeface="PT Sans"/>
                <a:cs typeface="PT Sans"/>
              </a:rPr>
              <a:t>three</a:t>
            </a:r>
            <a:r>
              <a:rPr lang="da-DK" sz="1200" dirty="0" smtClean="0">
                <a:latin typeface="PT Sans"/>
                <a:cs typeface="PT Sans"/>
              </a:rPr>
              <a:t> 10-minute talks on the differences in attitude </a:t>
            </a:r>
            <a:r>
              <a:rPr lang="da-DK" sz="1200" dirty="0" err="1" smtClean="0">
                <a:latin typeface="PT Sans"/>
                <a:cs typeface="PT Sans"/>
              </a:rPr>
              <a:t>towards</a:t>
            </a:r>
            <a:r>
              <a:rPr lang="da-DK" sz="1200" dirty="0" smtClean="0">
                <a:latin typeface="PT Sans"/>
                <a:cs typeface="PT Sans"/>
              </a:rPr>
              <a:t> CMD-</a:t>
            </a:r>
            <a:r>
              <a:rPr lang="da-DK" sz="1200" dirty="0" err="1" smtClean="0">
                <a:latin typeface="PT Sans"/>
                <a:cs typeface="PT Sans"/>
              </a:rPr>
              <a:t>preventive</a:t>
            </a:r>
            <a:r>
              <a:rPr lang="da-DK" sz="1200" dirty="0" smtClean="0">
                <a:latin typeface="PT Sans"/>
                <a:cs typeface="PT Sans"/>
              </a:rPr>
              <a:t> </a:t>
            </a:r>
            <a:r>
              <a:rPr lang="da-DK" sz="1200" dirty="0" err="1" smtClean="0">
                <a:latin typeface="PT Sans"/>
                <a:cs typeface="PT Sans"/>
              </a:rPr>
              <a:t>care</a:t>
            </a:r>
            <a:r>
              <a:rPr lang="da-DK" sz="1200" dirty="0" smtClean="0">
                <a:latin typeface="PT Sans"/>
                <a:cs typeface="PT Sans"/>
              </a:rPr>
              <a:t> </a:t>
            </a:r>
            <a:r>
              <a:rPr lang="da-DK" sz="1200" dirty="0" err="1" smtClean="0">
                <a:latin typeface="PT Sans"/>
                <a:cs typeface="PT Sans"/>
              </a:rPr>
              <a:t>among</a:t>
            </a:r>
            <a:r>
              <a:rPr lang="da-DK" sz="1200" dirty="0" smtClean="0">
                <a:latin typeface="PT Sans"/>
                <a:cs typeface="PT Sans"/>
              </a:rPr>
              <a:t> general </a:t>
            </a:r>
            <a:r>
              <a:rPr lang="da-DK" sz="1200" dirty="0" err="1" smtClean="0">
                <a:latin typeface="PT Sans"/>
                <a:cs typeface="PT Sans"/>
              </a:rPr>
              <a:t>practitioners</a:t>
            </a:r>
            <a:r>
              <a:rPr lang="da-DK" sz="1200" dirty="0" smtClean="0">
                <a:latin typeface="PT Sans"/>
                <a:cs typeface="PT Sans"/>
              </a:rPr>
              <a:t> and patients. </a:t>
            </a:r>
            <a:r>
              <a:rPr lang="da-DK" sz="1200" dirty="0" err="1" smtClean="0">
                <a:latin typeface="PT Sans"/>
                <a:cs typeface="PT Sans"/>
              </a:rPr>
              <a:t>Following</a:t>
            </a:r>
            <a:r>
              <a:rPr lang="da-DK" sz="1200" dirty="0" smtClean="0">
                <a:latin typeface="PT Sans"/>
                <a:cs typeface="PT Sans"/>
              </a:rPr>
              <a:t> the </a:t>
            </a:r>
            <a:r>
              <a:rPr lang="da-DK" sz="1200" dirty="0" err="1" smtClean="0">
                <a:latin typeface="PT Sans"/>
                <a:cs typeface="PT Sans"/>
              </a:rPr>
              <a:t>presentations</a:t>
            </a:r>
            <a:r>
              <a:rPr lang="da-DK" sz="1200" dirty="0" smtClean="0">
                <a:latin typeface="PT Sans"/>
                <a:cs typeface="PT Sans"/>
              </a:rPr>
              <a:t>, </a:t>
            </a:r>
            <a:r>
              <a:rPr lang="da-DK" sz="1200" dirty="0" err="1" smtClean="0">
                <a:latin typeface="PT Sans"/>
                <a:cs typeface="PT Sans"/>
              </a:rPr>
              <a:t>we</a:t>
            </a:r>
            <a:r>
              <a:rPr lang="da-DK" sz="1200" dirty="0" smtClean="0">
                <a:latin typeface="PT Sans"/>
                <a:cs typeface="PT Sans"/>
              </a:rPr>
              <a:t> </a:t>
            </a:r>
            <a:r>
              <a:rPr lang="da-DK" sz="1200" dirty="0" err="1" smtClean="0">
                <a:latin typeface="PT Sans"/>
                <a:cs typeface="PT Sans"/>
              </a:rPr>
              <a:t>facilitated</a:t>
            </a:r>
            <a:r>
              <a:rPr lang="da-DK" sz="1200" dirty="0" smtClean="0">
                <a:latin typeface="PT Sans"/>
                <a:cs typeface="PT Sans"/>
              </a:rPr>
              <a:t> a </a:t>
            </a:r>
            <a:r>
              <a:rPr lang="da-DK" sz="1200" dirty="0" err="1" smtClean="0">
                <a:latin typeface="PT Sans"/>
                <a:cs typeface="PT Sans"/>
              </a:rPr>
              <a:t>lively</a:t>
            </a:r>
            <a:r>
              <a:rPr lang="da-DK" sz="1200" dirty="0" smtClean="0">
                <a:latin typeface="PT Sans"/>
                <a:cs typeface="PT Sans"/>
              </a:rPr>
              <a:t> and </a:t>
            </a:r>
            <a:r>
              <a:rPr lang="da-DK" sz="1200" dirty="0" err="1" smtClean="0">
                <a:latin typeface="PT Sans"/>
                <a:cs typeface="PT Sans"/>
              </a:rPr>
              <a:t>fruitful</a:t>
            </a:r>
            <a:r>
              <a:rPr lang="da-DK" sz="1200" dirty="0" smtClean="0">
                <a:latin typeface="PT Sans"/>
                <a:cs typeface="PT Sans"/>
              </a:rPr>
              <a:t> </a:t>
            </a:r>
            <a:r>
              <a:rPr lang="da-DK" sz="1200" dirty="0" err="1" smtClean="0">
                <a:latin typeface="PT Sans"/>
                <a:cs typeface="PT Sans"/>
              </a:rPr>
              <a:t>conversation</a:t>
            </a:r>
            <a:r>
              <a:rPr lang="da-DK" sz="1200" dirty="0">
                <a:latin typeface="PT Sans"/>
                <a:cs typeface="PT Sans"/>
              </a:rPr>
              <a:t> </a:t>
            </a:r>
            <a:r>
              <a:rPr lang="da-DK" sz="1200" dirty="0" smtClean="0">
                <a:latin typeface="PT Sans"/>
                <a:cs typeface="PT Sans"/>
              </a:rPr>
              <a:t>with the </a:t>
            </a:r>
            <a:r>
              <a:rPr lang="da-DK" sz="1200" dirty="0" err="1" smtClean="0">
                <a:latin typeface="PT Sans"/>
                <a:cs typeface="PT Sans"/>
              </a:rPr>
              <a:t>audience</a:t>
            </a:r>
            <a:r>
              <a:rPr lang="da-DK" sz="1200" dirty="0" smtClean="0">
                <a:latin typeface="PT Sans"/>
                <a:cs typeface="PT Sans"/>
              </a:rPr>
              <a:t> </a:t>
            </a:r>
            <a:r>
              <a:rPr lang="da-DK" sz="1200" dirty="0" err="1" smtClean="0">
                <a:latin typeface="PT Sans"/>
                <a:cs typeface="PT Sans"/>
              </a:rPr>
              <a:t>about</a:t>
            </a:r>
            <a:r>
              <a:rPr lang="da-DK" sz="1200" dirty="0" smtClean="0">
                <a:latin typeface="PT Sans"/>
                <a:cs typeface="PT Sans"/>
              </a:rPr>
              <a:t> </a:t>
            </a:r>
            <a:r>
              <a:rPr lang="da-DK" sz="1200" dirty="0" err="1" smtClean="0">
                <a:latin typeface="PT Sans"/>
                <a:cs typeface="PT Sans"/>
              </a:rPr>
              <a:t>how</a:t>
            </a:r>
            <a:r>
              <a:rPr lang="da-DK" sz="1200" dirty="0" smtClean="0">
                <a:latin typeface="PT Sans"/>
                <a:cs typeface="PT Sans"/>
              </a:rPr>
              <a:t> to </a:t>
            </a:r>
            <a:r>
              <a:rPr lang="da-DK" sz="1200" dirty="0" err="1" smtClean="0">
                <a:latin typeface="PT Sans"/>
                <a:cs typeface="PT Sans"/>
              </a:rPr>
              <a:t>best</a:t>
            </a:r>
            <a:r>
              <a:rPr lang="da-DK" sz="1200" dirty="0" smtClean="0">
                <a:latin typeface="PT Sans"/>
                <a:cs typeface="PT Sans"/>
              </a:rPr>
              <a:t> deal with </a:t>
            </a:r>
            <a:r>
              <a:rPr lang="da-DK" sz="1200" dirty="0" err="1" smtClean="0">
                <a:latin typeface="PT Sans"/>
                <a:cs typeface="PT Sans"/>
              </a:rPr>
              <a:t>diverging</a:t>
            </a:r>
            <a:r>
              <a:rPr lang="da-DK" sz="1200" dirty="0" smtClean="0">
                <a:latin typeface="PT Sans"/>
                <a:cs typeface="PT Sans"/>
              </a:rPr>
              <a:t> opinions and attitudes </a:t>
            </a:r>
            <a:r>
              <a:rPr lang="da-DK" sz="1200" dirty="0" err="1" smtClean="0">
                <a:latin typeface="PT Sans"/>
                <a:cs typeface="PT Sans"/>
              </a:rPr>
              <a:t>towards</a:t>
            </a:r>
            <a:r>
              <a:rPr lang="da-DK" sz="1200" dirty="0" smtClean="0">
                <a:latin typeface="PT Sans"/>
                <a:cs typeface="PT Sans"/>
              </a:rPr>
              <a:t> </a:t>
            </a:r>
            <a:r>
              <a:rPr lang="da-DK" sz="1200" dirty="0" err="1" smtClean="0">
                <a:latin typeface="PT Sans"/>
                <a:cs typeface="PT Sans"/>
              </a:rPr>
              <a:t>prevention</a:t>
            </a:r>
            <a:r>
              <a:rPr lang="da-DK" sz="1200" dirty="0" smtClean="0">
                <a:latin typeface="PT Sans"/>
                <a:cs typeface="PT Sans"/>
              </a:rPr>
              <a:t> in GP and patient populations.</a:t>
            </a:r>
          </a:p>
        </p:txBody>
      </p:sp>
      <p:sp>
        <p:nvSpPr>
          <p:cNvPr id="15" name="Tekstboks 2"/>
          <p:cNvSpPr txBox="1">
            <a:spLocks/>
          </p:cNvSpPr>
          <p:nvPr/>
        </p:nvSpPr>
        <p:spPr>
          <a:xfrm>
            <a:off x="3573016" y="2699792"/>
            <a:ext cx="3024336" cy="6032419"/>
          </a:xfrm>
          <a:prstGeom prst="rect">
            <a:avLst/>
          </a:prstGeom>
          <a:noFill/>
          <a:ln w="38100">
            <a:solidFill>
              <a:srgbClr val="FF0000"/>
            </a:solidFill>
          </a:ln>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a-DK" sz="1400" b="1" dirty="0" err="1" smtClean="0">
                <a:latin typeface="PT Sans"/>
                <a:cs typeface="PT Sans"/>
              </a:rPr>
              <a:t>Steering</a:t>
            </a:r>
            <a:r>
              <a:rPr lang="da-DK" sz="1400" b="1" dirty="0" smtClean="0">
                <a:latin typeface="PT Sans"/>
                <a:cs typeface="PT Sans"/>
              </a:rPr>
              <a:t> Group Meeting</a:t>
            </a:r>
          </a:p>
          <a:p>
            <a:pPr algn="l"/>
            <a:r>
              <a:rPr lang="da-DK" sz="1200" dirty="0" smtClean="0">
                <a:latin typeface="PT Sans"/>
                <a:cs typeface="PT Sans"/>
              </a:rPr>
              <a:t>In addition to participation in WONCA 2017, the SPIMEU team </a:t>
            </a:r>
            <a:r>
              <a:rPr lang="da-DK" sz="1200" dirty="0" err="1" smtClean="0">
                <a:latin typeface="PT Sans"/>
                <a:cs typeface="PT Sans"/>
              </a:rPr>
              <a:t>also</a:t>
            </a:r>
            <a:r>
              <a:rPr lang="da-DK" sz="1200" dirty="0" smtClean="0">
                <a:latin typeface="PT Sans"/>
                <a:cs typeface="PT Sans"/>
              </a:rPr>
              <a:t> held a </a:t>
            </a:r>
            <a:r>
              <a:rPr lang="da-DK" sz="1200" dirty="0" err="1" smtClean="0">
                <a:latin typeface="PT Sans"/>
                <a:cs typeface="PT Sans"/>
              </a:rPr>
              <a:t>steering</a:t>
            </a:r>
            <a:r>
              <a:rPr lang="da-DK" sz="1200" dirty="0" smtClean="0">
                <a:latin typeface="PT Sans"/>
                <a:cs typeface="PT Sans"/>
              </a:rPr>
              <a:t> </a:t>
            </a:r>
            <a:r>
              <a:rPr lang="da-DK" sz="1200" dirty="0" err="1" smtClean="0">
                <a:latin typeface="PT Sans"/>
                <a:cs typeface="PT Sans"/>
              </a:rPr>
              <a:t>group</a:t>
            </a:r>
            <a:r>
              <a:rPr lang="da-DK" sz="1200" dirty="0" smtClean="0">
                <a:latin typeface="PT Sans"/>
                <a:cs typeface="PT Sans"/>
              </a:rPr>
              <a:t> meeting on June 28 </a:t>
            </a:r>
            <a:r>
              <a:rPr lang="da-DK" sz="1200" dirty="0" err="1" smtClean="0">
                <a:latin typeface="PT Sans"/>
                <a:cs typeface="PT Sans"/>
              </a:rPr>
              <a:t>immediately</a:t>
            </a:r>
            <a:r>
              <a:rPr lang="da-DK" sz="1200" dirty="0" smtClean="0">
                <a:latin typeface="PT Sans"/>
                <a:cs typeface="PT Sans"/>
              </a:rPr>
              <a:t> </a:t>
            </a:r>
            <a:r>
              <a:rPr lang="da-DK" sz="1200" dirty="0" err="1" smtClean="0">
                <a:latin typeface="PT Sans"/>
                <a:cs typeface="PT Sans"/>
              </a:rPr>
              <a:t>before</a:t>
            </a:r>
            <a:r>
              <a:rPr lang="da-DK" sz="1200" dirty="0" smtClean="0">
                <a:latin typeface="PT Sans"/>
                <a:cs typeface="PT Sans"/>
              </a:rPr>
              <a:t> the </a:t>
            </a:r>
            <a:r>
              <a:rPr lang="da-DK" sz="1200" dirty="0" err="1" smtClean="0">
                <a:latin typeface="PT Sans"/>
                <a:cs typeface="PT Sans"/>
              </a:rPr>
              <a:t>conference</a:t>
            </a:r>
            <a:r>
              <a:rPr lang="da-DK" sz="1200" dirty="0" smtClean="0">
                <a:latin typeface="PT Sans"/>
                <a:cs typeface="PT Sans"/>
              </a:rPr>
              <a:t>. Here, </a:t>
            </a:r>
            <a:r>
              <a:rPr lang="da-DK" sz="1200" dirty="0" err="1" smtClean="0">
                <a:latin typeface="PT Sans"/>
                <a:cs typeface="PT Sans"/>
              </a:rPr>
              <a:t>we</a:t>
            </a:r>
            <a:r>
              <a:rPr lang="da-DK" sz="1200" dirty="0" smtClean="0">
                <a:latin typeface="PT Sans"/>
                <a:cs typeface="PT Sans"/>
              </a:rPr>
              <a:t> </a:t>
            </a:r>
            <a:r>
              <a:rPr lang="da-DK" sz="1200" dirty="0" err="1" smtClean="0">
                <a:latin typeface="PT Sans"/>
                <a:cs typeface="PT Sans"/>
              </a:rPr>
              <a:t>discussed</a:t>
            </a:r>
            <a:r>
              <a:rPr lang="da-DK" sz="1200" dirty="0" smtClean="0">
                <a:latin typeface="PT Sans"/>
                <a:cs typeface="PT Sans"/>
              </a:rPr>
              <a:t> and </a:t>
            </a:r>
            <a:r>
              <a:rPr lang="da-DK" sz="1200" dirty="0" err="1" smtClean="0">
                <a:latin typeface="PT Sans"/>
                <a:cs typeface="PT Sans"/>
              </a:rPr>
              <a:t>planned</a:t>
            </a:r>
            <a:r>
              <a:rPr lang="da-DK" sz="1200" dirty="0" smtClean="0">
                <a:latin typeface="PT Sans"/>
                <a:cs typeface="PT Sans"/>
              </a:rPr>
              <a:t> the </a:t>
            </a:r>
            <a:r>
              <a:rPr lang="da-DK" sz="1200" dirty="0" err="1" smtClean="0">
                <a:latin typeface="PT Sans"/>
                <a:cs typeface="PT Sans"/>
              </a:rPr>
              <a:t>next</a:t>
            </a:r>
            <a:r>
              <a:rPr lang="da-DK" sz="1200" dirty="0" smtClean="0">
                <a:latin typeface="PT Sans"/>
                <a:cs typeface="PT Sans"/>
              </a:rPr>
              <a:t> steps of SPIMEU with </a:t>
            </a:r>
            <a:r>
              <a:rPr lang="da-DK" sz="1200" dirty="0" err="1" smtClean="0">
                <a:latin typeface="PT Sans"/>
                <a:cs typeface="PT Sans"/>
              </a:rPr>
              <a:t>particular</a:t>
            </a:r>
            <a:r>
              <a:rPr lang="da-DK" sz="1200" dirty="0" smtClean="0">
                <a:latin typeface="PT Sans"/>
                <a:cs typeface="PT Sans"/>
              </a:rPr>
              <a:t> reference to WP2 and WP8. </a:t>
            </a:r>
          </a:p>
          <a:p>
            <a:pPr algn="l"/>
            <a:endParaRPr lang="da-DK" sz="1200" dirty="0">
              <a:latin typeface="PT Sans"/>
              <a:cs typeface="PT Sans"/>
            </a:endParaRPr>
          </a:p>
          <a:p>
            <a:pPr algn="l"/>
            <a:r>
              <a:rPr lang="da-DK" sz="1200" dirty="0" smtClean="0">
                <a:latin typeface="PT Sans"/>
                <a:cs typeface="PT Sans"/>
              </a:rPr>
              <a:t>WP2 </a:t>
            </a:r>
            <a:r>
              <a:rPr lang="da-DK" sz="1200" dirty="0" err="1" smtClean="0">
                <a:latin typeface="PT Sans"/>
                <a:cs typeface="PT Sans"/>
              </a:rPr>
              <a:t>relates</a:t>
            </a:r>
            <a:r>
              <a:rPr lang="da-DK" sz="1200" dirty="0" smtClean="0">
                <a:latin typeface="PT Sans"/>
                <a:cs typeface="PT Sans"/>
              </a:rPr>
              <a:t> to the </a:t>
            </a:r>
            <a:r>
              <a:rPr lang="da-DK" sz="1200" dirty="0" err="1" smtClean="0">
                <a:latin typeface="PT Sans"/>
                <a:cs typeface="PT Sans"/>
              </a:rPr>
              <a:t>devleopment</a:t>
            </a:r>
            <a:r>
              <a:rPr lang="da-DK" sz="1200" dirty="0" smtClean="0">
                <a:latin typeface="PT Sans"/>
                <a:cs typeface="PT Sans"/>
              </a:rPr>
              <a:t> of a ”</a:t>
            </a:r>
            <a:r>
              <a:rPr lang="da-DK" sz="1200" dirty="0" err="1" smtClean="0">
                <a:latin typeface="PT Sans"/>
                <a:cs typeface="PT Sans"/>
              </a:rPr>
              <a:t>tool-box</a:t>
            </a:r>
            <a:r>
              <a:rPr lang="da-DK" sz="1200" dirty="0" smtClean="0">
                <a:latin typeface="PT Sans"/>
                <a:cs typeface="PT Sans"/>
              </a:rPr>
              <a:t>” with </a:t>
            </a:r>
            <a:r>
              <a:rPr lang="da-DK" sz="1200" dirty="0" err="1" smtClean="0">
                <a:latin typeface="PT Sans"/>
                <a:cs typeface="PT Sans"/>
              </a:rPr>
              <a:t>recommendations</a:t>
            </a:r>
            <a:r>
              <a:rPr lang="da-DK" sz="1200" dirty="0" smtClean="0">
                <a:latin typeface="PT Sans"/>
                <a:cs typeface="PT Sans"/>
              </a:rPr>
              <a:t> for the design and </a:t>
            </a:r>
            <a:r>
              <a:rPr lang="da-DK" sz="1200" dirty="0" err="1" smtClean="0">
                <a:latin typeface="PT Sans"/>
                <a:cs typeface="PT Sans"/>
              </a:rPr>
              <a:t>implementation</a:t>
            </a:r>
            <a:r>
              <a:rPr lang="da-DK" sz="1200" dirty="0" smtClean="0">
                <a:latin typeface="PT Sans"/>
                <a:cs typeface="PT Sans"/>
              </a:rPr>
              <a:t> of CMD-</a:t>
            </a:r>
            <a:r>
              <a:rPr lang="da-DK" sz="1200" dirty="0" err="1" smtClean="0">
                <a:latin typeface="PT Sans"/>
                <a:cs typeface="PT Sans"/>
              </a:rPr>
              <a:t>prevention</a:t>
            </a:r>
            <a:r>
              <a:rPr lang="da-DK" sz="1200" dirty="0" smtClean="0">
                <a:latin typeface="PT Sans"/>
                <a:cs typeface="PT Sans"/>
              </a:rPr>
              <a:t> programs in all EU </a:t>
            </a:r>
            <a:r>
              <a:rPr lang="da-DK" sz="1200" dirty="0" err="1" smtClean="0">
                <a:latin typeface="PT Sans"/>
                <a:cs typeface="PT Sans"/>
              </a:rPr>
              <a:t>members</a:t>
            </a:r>
            <a:r>
              <a:rPr lang="da-DK" sz="1200" dirty="0" smtClean="0">
                <a:latin typeface="PT Sans"/>
                <a:cs typeface="PT Sans"/>
              </a:rPr>
              <a:t> </a:t>
            </a:r>
            <a:r>
              <a:rPr lang="da-DK" sz="1200" dirty="0" err="1" smtClean="0">
                <a:latin typeface="PT Sans"/>
                <a:cs typeface="PT Sans"/>
              </a:rPr>
              <a:t>states</a:t>
            </a:r>
            <a:r>
              <a:rPr lang="da-DK" sz="1200" dirty="0" smtClean="0">
                <a:latin typeface="PT Sans"/>
                <a:cs typeface="PT Sans"/>
              </a:rPr>
              <a:t>. The </a:t>
            </a:r>
            <a:r>
              <a:rPr lang="da-DK" sz="1200" dirty="0" err="1" smtClean="0">
                <a:latin typeface="PT Sans"/>
                <a:cs typeface="PT Sans"/>
              </a:rPr>
              <a:t>recommendations</a:t>
            </a:r>
            <a:r>
              <a:rPr lang="da-DK" sz="1200" dirty="0" smtClean="0">
                <a:latin typeface="PT Sans"/>
                <a:cs typeface="PT Sans"/>
              </a:rPr>
              <a:t> </a:t>
            </a:r>
            <a:r>
              <a:rPr lang="da-DK" sz="1200" dirty="0" err="1" smtClean="0">
                <a:latin typeface="PT Sans"/>
                <a:cs typeface="PT Sans"/>
              </a:rPr>
              <a:t>will</a:t>
            </a:r>
            <a:r>
              <a:rPr lang="da-DK" sz="1200" dirty="0" smtClean="0">
                <a:latin typeface="PT Sans"/>
                <a:cs typeface="PT Sans"/>
              </a:rPr>
              <a:t> </a:t>
            </a:r>
            <a:r>
              <a:rPr lang="da-DK" sz="1200" dirty="0" err="1" smtClean="0">
                <a:latin typeface="PT Sans"/>
                <a:cs typeface="PT Sans"/>
              </a:rPr>
              <a:t>be</a:t>
            </a:r>
            <a:r>
              <a:rPr lang="da-DK" sz="1200" dirty="0" smtClean="0">
                <a:latin typeface="PT Sans"/>
                <a:cs typeface="PT Sans"/>
              </a:rPr>
              <a:t> </a:t>
            </a:r>
            <a:r>
              <a:rPr lang="da-DK" sz="1200" dirty="0" err="1" smtClean="0">
                <a:latin typeface="PT Sans"/>
                <a:cs typeface="PT Sans"/>
              </a:rPr>
              <a:t>based</a:t>
            </a:r>
            <a:r>
              <a:rPr lang="da-DK" sz="1200" dirty="0" smtClean="0">
                <a:latin typeface="PT Sans"/>
                <a:cs typeface="PT Sans"/>
              </a:rPr>
              <a:t> on the </a:t>
            </a:r>
            <a:r>
              <a:rPr lang="da-DK" sz="1200" dirty="0" err="1" smtClean="0">
                <a:latin typeface="PT Sans"/>
                <a:cs typeface="PT Sans"/>
              </a:rPr>
              <a:t>results</a:t>
            </a:r>
            <a:r>
              <a:rPr lang="da-DK" sz="1200" dirty="0" smtClean="0">
                <a:latin typeface="PT Sans"/>
                <a:cs typeface="PT Sans"/>
              </a:rPr>
              <a:t> </a:t>
            </a:r>
            <a:r>
              <a:rPr lang="da-DK" sz="1200" dirty="0" err="1" smtClean="0">
                <a:latin typeface="PT Sans"/>
                <a:cs typeface="PT Sans"/>
              </a:rPr>
              <a:t>generated</a:t>
            </a:r>
            <a:r>
              <a:rPr lang="da-DK" sz="1200" dirty="0" smtClean="0">
                <a:latin typeface="PT Sans"/>
                <a:cs typeface="PT Sans"/>
              </a:rPr>
              <a:t> from the SPIMEU </a:t>
            </a:r>
            <a:r>
              <a:rPr lang="da-DK" sz="1200" dirty="0" err="1" smtClean="0">
                <a:latin typeface="PT Sans"/>
                <a:cs typeface="PT Sans"/>
              </a:rPr>
              <a:t>project</a:t>
            </a:r>
            <a:r>
              <a:rPr lang="da-DK" sz="1200" dirty="0" smtClean="0">
                <a:latin typeface="PT Sans"/>
                <a:cs typeface="PT Sans"/>
              </a:rPr>
              <a:t>, and </a:t>
            </a:r>
            <a:r>
              <a:rPr lang="da-DK" sz="1200" dirty="0" err="1" smtClean="0">
                <a:latin typeface="PT Sans"/>
                <a:cs typeface="PT Sans"/>
              </a:rPr>
              <a:t>will</a:t>
            </a:r>
            <a:r>
              <a:rPr lang="da-DK" sz="1200" dirty="0" smtClean="0">
                <a:latin typeface="PT Sans"/>
                <a:cs typeface="PT Sans"/>
              </a:rPr>
              <a:t> as </a:t>
            </a:r>
            <a:r>
              <a:rPr lang="da-DK" sz="1200" dirty="0" err="1" smtClean="0">
                <a:latin typeface="PT Sans"/>
                <a:cs typeface="PT Sans"/>
              </a:rPr>
              <a:t>such</a:t>
            </a:r>
            <a:r>
              <a:rPr lang="da-DK" sz="1200" dirty="0" smtClean="0">
                <a:latin typeface="PT Sans"/>
                <a:cs typeface="PT Sans"/>
              </a:rPr>
              <a:t> </a:t>
            </a:r>
            <a:r>
              <a:rPr lang="da-DK" sz="1200" dirty="0" err="1" smtClean="0">
                <a:latin typeface="PT Sans"/>
                <a:cs typeface="PT Sans"/>
              </a:rPr>
              <a:t>be</a:t>
            </a:r>
            <a:r>
              <a:rPr lang="da-DK" sz="1200" dirty="0" smtClean="0">
                <a:latin typeface="PT Sans"/>
                <a:cs typeface="PT Sans"/>
              </a:rPr>
              <a:t> the final </a:t>
            </a:r>
            <a:r>
              <a:rPr lang="da-DK" sz="1200" dirty="0" err="1" smtClean="0">
                <a:latin typeface="PT Sans"/>
                <a:cs typeface="PT Sans"/>
              </a:rPr>
              <a:t>deliverable</a:t>
            </a:r>
            <a:r>
              <a:rPr lang="da-DK" sz="1200" dirty="0" smtClean="0">
                <a:latin typeface="PT Sans"/>
                <a:cs typeface="PT Sans"/>
              </a:rPr>
              <a:t> of the </a:t>
            </a:r>
            <a:r>
              <a:rPr lang="da-DK" sz="1200" dirty="0" err="1" smtClean="0">
                <a:latin typeface="PT Sans"/>
                <a:cs typeface="PT Sans"/>
              </a:rPr>
              <a:t>project</a:t>
            </a:r>
            <a:r>
              <a:rPr lang="da-DK" sz="1200" dirty="0" smtClean="0">
                <a:latin typeface="PT Sans"/>
                <a:cs typeface="PT Sans"/>
              </a:rPr>
              <a:t>. This </a:t>
            </a:r>
            <a:r>
              <a:rPr lang="da-DK" sz="1200" dirty="0" err="1" smtClean="0">
                <a:latin typeface="PT Sans"/>
                <a:cs typeface="PT Sans"/>
              </a:rPr>
              <a:t>document</a:t>
            </a:r>
            <a:r>
              <a:rPr lang="da-DK" sz="1200" dirty="0" smtClean="0">
                <a:latin typeface="PT Sans"/>
                <a:cs typeface="PT Sans"/>
              </a:rPr>
              <a:t> is </a:t>
            </a:r>
            <a:r>
              <a:rPr lang="da-DK" sz="1200" dirty="0" err="1" smtClean="0">
                <a:latin typeface="PT Sans"/>
                <a:cs typeface="PT Sans"/>
              </a:rPr>
              <a:t>currently</a:t>
            </a:r>
            <a:r>
              <a:rPr lang="da-DK" sz="1200" dirty="0" smtClean="0">
                <a:latin typeface="PT Sans"/>
                <a:cs typeface="PT Sans"/>
              </a:rPr>
              <a:t> in </a:t>
            </a:r>
            <a:r>
              <a:rPr lang="da-DK" sz="1200" dirty="0" err="1" smtClean="0">
                <a:latin typeface="PT Sans"/>
                <a:cs typeface="PT Sans"/>
              </a:rPr>
              <a:t>development</a:t>
            </a:r>
            <a:r>
              <a:rPr lang="da-DK" sz="1200" dirty="0" smtClean="0">
                <a:latin typeface="PT Sans"/>
                <a:cs typeface="PT Sans"/>
              </a:rPr>
              <a:t>, but </a:t>
            </a:r>
            <a:r>
              <a:rPr lang="da-DK" sz="1200" dirty="0" err="1" smtClean="0">
                <a:latin typeface="PT Sans"/>
                <a:cs typeface="PT Sans"/>
              </a:rPr>
              <a:t>will</a:t>
            </a:r>
            <a:r>
              <a:rPr lang="da-DK" sz="1200" dirty="0" smtClean="0">
                <a:latin typeface="PT Sans"/>
                <a:cs typeface="PT Sans"/>
              </a:rPr>
              <a:t> </a:t>
            </a:r>
            <a:r>
              <a:rPr lang="da-DK" sz="1200" dirty="0" err="1" smtClean="0">
                <a:latin typeface="PT Sans"/>
                <a:cs typeface="PT Sans"/>
              </a:rPr>
              <a:t>be</a:t>
            </a:r>
            <a:r>
              <a:rPr lang="da-DK" sz="1200" dirty="0" smtClean="0">
                <a:latin typeface="PT Sans"/>
                <a:cs typeface="PT Sans"/>
              </a:rPr>
              <a:t> </a:t>
            </a:r>
            <a:r>
              <a:rPr lang="da-DK" sz="1200" dirty="0" err="1" smtClean="0">
                <a:latin typeface="PT Sans"/>
                <a:cs typeface="PT Sans"/>
              </a:rPr>
              <a:t>completed</a:t>
            </a:r>
            <a:r>
              <a:rPr lang="da-DK" sz="1200" dirty="0" smtClean="0">
                <a:latin typeface="PT Sans"/>
                <a:cs typeface="PT Sans"/>
              </a:rPr>
              <a:t> </a:t>
            </a:r>
            <a:r>
              <a:rPr lang="da-DK" sz="1200" dirty="0" err="1" smtClean="0">
                <a:latin typeface="PT Sans"/>
                <a:cs typeface="PT Sans"/>
              </a:rPr>
              <a:t>once</a:t>
            </a:r>
            <a:r>
              <a:rPr lang="da-DK" sz="1200" dirty="0" smtClean="0">
                <a:latin typeface="PT Sans"/>
                <a:cs typeface="PT Sans"/>
              </a:rPr>
              <a:t> </a:t>
            </a:r>
            <a:r>
              <a:rPr lang="da-DK" sz="1200" dirty="0" err="1" smtClean="0">
                <a:latin typeface="PT Sans"/>
                <a:cs typeface="PT Sans"/>
              </a:rPr>
              <a:t>results</a:t>
            </a:r>
            <a:r>
              <a:rPr lang="da-DK" sz="1200" dirty="0" smtClean="0">
                <a:latin typeface="PT Sans"/>
                <a:cs typeface="PT Sans"/>
              </a:rPr>
              <a:t> from all of the </a:t>
            </a:r>
            <a:r>
              <a:rPr lang="da-DK" sz="1200" dirty="0" err="1" smtClean="0">
                <a:latin typeface="PT Sans"/>
                <a:cs typeface="PT Sans"/>
              </a:rPr>
              <a:t>WPs</a:t>
            </a:r>
            <a:r>
              <a:rPr lang="da-DK" sz="1200" dirty="0" smtClean="0">
                <a:latin typeface="PT Sans"/>
                <a:cs typeface="PT Sans"/>
              </a:rPr>
              <a:t> have </a:t>
            </a:r>
            <a:r>
              <a:rPr lang="da-DK" sz="1200" dirty="0" err="1" smtClean="0">
                <a:latin typeface="PT Sans"/>
                <a:cs typeface="PT Sans"/>
              </a:rPr>
              <a:t>been</a:t>
            </a:r>
            <a:r>
              <a:rPr lang="da-DK" sz="1200" dirty="0" smtClean="0">
                <a:latin typeface="PT Sans"/>
                <a:cs typeface="PT Sans"/>
              </a:rPr>
              <a:t> </a:t>
            </a:r>
            <a:r>
              <a:rPr lang="da-DK" sz="1200" dirty="0" err="1" smtClean="0">
                <a:latin typeface="PT Sans"/>
                <a:cs typeface="PT Sans"/>
              </a:rPr>
              <a:t>finalized</a:t>
            </a:r>
            <a:r>
              <a:rPr lang="da-DK" sz="1200" dirty="0" smtClean="0">
                <a:latin typeface="PT Sans"/>
                <a:cs typeface="PT Sans"/>
              </a:rPr>
              <a:t>.  An abstract </a:t>
            </a:r>
            <a:r>
              <a:rPr lang="da-DK" sz="1200" dirty="0" err="1" smtClean="0">
                <a:latin typeface="PT Sans"/>
                <a:cs typeface="PT Sans"/>
              </a:rPr>
              <a:t>will</a:t>
            </a:r>
            <a:r>
              <a:rPr lang="da-DK" sz="1200" dirty="0" smtClean="0">
                <a:latin typeface="PT Sans"/>
                <a:cs typeface="PT Sans"/>
              </a:rPr>
              <a:t> </a:t>
            </a:r>
            <a:r>
              <a:rPr lang="da-DK" sz="1200" dirty="0" err="1" smtClean="0">
                <a:latin typeface="PT Sans"/>
                <a:cs typeface="PT Sans"/>
              </a:rPr>
              <a:t>be</a:t>
            </a:r>
            <a:r>
              <a:rPr lang="da-DK" sz="1200" dirty="0" smtClean="0">
                <a:latin typeface="PT Sans"/>
                <a:cs typeface="PT Sans"/>
              </a:rPr>
              <a:t> </a:t>
            </a:r>
            <a:r>
              <a:rPr lang="da-DK" sz="1200" dirty="0" err="1" smtClean="0">
                <a:latin typeface="PT Sans"/>
                <a:cs typeface="PT Sans"/>
              </a:rPr>
              <a:t>published</a:t>
            </a:r>
            <a:r>
              <a:rPr lang="da-DK" sz="1200" dirty="0" smtClean="0">
                <a:latin typeface="PT Sans"/>
                <a:cs typeface="PT Sans"/>
              </a:rPr>
              <a:t> on the website </a:t>
            </a:r>
            <a:r>
              <a:rPr lang="da-DK" sz="1200" dirty="0" err="1" smtClean="0">
                <a:latin typeface="PT Sans"/>
                <a:cs typeface="PT Sans"/>
              </a:rPr>
              <a:t>once</a:t>
            </a:r>
            <a:r>
              <a:rPr lang="da-DK" sz="1200" dirty="0" smtClean="0">
                <a:latin typeface="PT Sans"/>
                <a:cs typeface="PT Sans"/>
              </a:rPr>
              <a:t> </a:t>
            </a:r>
            <a:r>
              <a:rPr lang="da-DK" sz="1200" dirty="0" err="1" smtClean="0">
                <a:latin typeface="PT Sans"/>
                <a:cs typeface="PT Sans"/>
              </a:rPr>
              <a:t>we</a:t>
            </a:r>
            <a:r>
              <a:rPr lang="da-DK" sz="1200" dirty="0" smtClean="0">
                <a:latin typeface="PT Sans"/>
                <a:cs typeface="PT Sans"/>
              </a:rPr>
              <a:t> have </a:t>
            </a:r>
            <a:r>
              <a:rPr lang="da-DK" sz="1200" dirty="0" err="1" smtClean="0">
                <a:latin typeface="PT Sans"/>
                <a:cs typeface="PT Sans"/>
              </a:rPr>
              <a:t>completed</a:t>
            </a:r>
            <a:r>
              <a:rPr lang="da-DK" sz="1200" dirty="0" smtClean="0">
                <a:latin typeface="PT Sans"/>
                <a:cs typeface="PT Sans"/>
              </a:rPr>
              <a:t> a </a:t>
            </a:r>
            <a:r>
              <a:rPr lang="da-DK" sz="1200" dirty="0" err="1" smtClean="0">
                <a:latin typeface="PT Sans"/>
                <a:cs typeface="PT Sans"/>
              </a:rPr>
              <a:t>first</a:t>
            </a:r>
            <a:r>
              <a:rPr lang="da-DK" sz="1200" dirty="0" smtClean="0">
                <a:latin typeface="PT Sans"/>
                <a:cs typeface="PT Sans"/>
              </a:rPr>
              <a:t> </a:t>
            </a:r>
            <a:r>
              <a:rPr lang="da-DK" sz="1200" dirty="0" err="1" smtClean="0">
                <a:latin typeface="PT Sans"/>
                <a:cs typeface="PT Sans"/>
              </a:rPr>
              <a:t>draft</a:t>
            </a:r>
            <a:r>
              <a:rPr lang="da-DK" sz="1200" dirty="0" smtClean="0">
                <a:latin typeface="PT Sans"/>
                <a:cs typeface="PT Sans"/>
              </a:rPr>
              <a:t>.</a:t>
            </a:r>
          </a:p>
          <a:p>
            <a:pPr algn="l"/>
            <a:endParaRPr lang="da-DK" sz="1200" dirty="0">
              <a:latin typeface="PT Sans"/>
              <a:cs typeface="PT Sans"/>
            </a:endParaRPr>
          </a:p>
          <a:p>
            <a:pPr algn="l"/>
            <a:r>
              <a:rPr lang="da-DK" sz="1200" dirty="0" smtClean="0">
                <a:latin typeface="PT Sans"/>
                <a:cs typeface="PT Sans"/>
              </a:rPr>
              <a:t>WP8 </a:t>
            </a:r>
            <a:r>
              <a:rPr lang="da-DK" sz="1200" dirty="0" err="1" smtClean="0">
                <a:latin typeface="PT Sans"/>
                <a:cs typeface="PT Sans"/>
              </a:rPr>
              <a:t>focuses</a:t>
            </a:r>
            <a:r>
              <a:rPr lang="da-DK" sz="1200" dirty="0" smtClean="0">
                <a:latin typeface="PT Sans"/>
                <a:cs typeface="PT Sans"/>
              </a:rPr>
              <a:t> on </a:t>
            </a:r>
            <a:r>
              <a:rPr lang="da-DK" sz="1200" dirty="0" err="1" smtClean="0">
                <a:latin typeface="PT Sans"/>
                <a:cs typeface="PT Sans"/>
              </a:rPr>
              <a:t>implementation</a:t>
            </a:r>
            <a:r>
              <a:rPr lang="da-DK" sz="1200" dirty="0" smtClean="0">
                <a:latin typeface="PT Sans"/>
                <a:cs typeface="PT Sans"/>
              </a:rPr>
              <a:t> of </a:t>
            </a:r>
            <a:r>
              <a:rPr lang="da-DK" sz="1200" dirty="0" err="1" smtClean="0">
                <a:latin typeface="PT Sans"/>
                <a:cs typeface="PT Sans"/>
              </a:rPr>
              <a:t>selective</a:t>
            </a:r>
            <a:r>
              <a:rPr lang="da-DK" sz="1200" dirty="0" smtClean="0">
                <a:latin typeface="PT Sans"/>
                <a:cs typeface="PT Sans"/>
              </a:rPr>
              <a:t> </a:t>
            </a:r>
            <a:r>
              <a:rPr lang="da-DK" sz="1200" dirty="0" err="1" smtClean="0">
                <a:latin typeface="PT Sans"/>
                <a:cs typeface="PT Sans"/>
              </a:rPr>
              <a:t>prevention</a:t>
            </a:r>
            <a:r>
              <a:rPr lang="da-DK" sz="1200" dirty="0" smtClean="0">
                <a:latin typeface="PT Sans"/>
                <a:cs typeface="PT Sans"/>
              </a:rPr>
              <a:t> interventions. </a:t>
            </a:r>
            <a:r>
              <a:rPr lang="da-DK" sz="1200" dirty="0" err="1" smtClean="0">
                <a:latin typeface="PT Sans"/>
                <a:cs typeface="PT Sans"/>
              </a:rPr>
              <a:t>Specifically</a:t>
            </a:r>
            <a:r>
              <a:rPr lang="da-DK" sz="1200" dirty="0" smtClean="0">
                <a:latin typeface="PT Sans"/>
                <a:cs typeface="PT Sans"/>
              </a:rPr>
              <a:t>, </a:t>
            </a:r>
            <a:r>
              <a:rPr lang="da-DK" sz="1200" dirty="0" err="1" smtClean="0">
                <a:latin typeface="PT Sans"/>
                <a:cs typeface="PT Sans"/>
              </a:rPr>
              <a:t>this</a:t>
            </a:r>
            <a:r>
              <a:rPr lang="da-DK" sz="1200" dirty="0" smtClean="0">
                <a:latin typeface="PT Sans"/>
                <a:cs typeface="PT Sans"/>
              </a:rPr>
              <a:t> WP </a:t>
            </a:r>
            <a:r>
              <a:rPr lang="da-DK" sz="1200" dirty="0" err="1" smtClean="0">
                <a:latin typeface="PT Sans"/>
                <a:cs typeface="PT Sans"/>
              </a:rPr>
              <a:t>will</a:t>
            </a:r>
            <a:r>
              <a:rPr lang="da-DK" sz="1200" dirty="0" smtClean="0">
                <a:latin typeface="PT Sans"/>
                <a:cs typeface="PT Sans"/>
              </a:rPr>
              <a:t> </a:t>
            </a:r>
            <a:r>
              <a:rPr lang="en-US" sz="1200" dirty="0" smtClean="0">
                <a:latin typeface="PT Sans"/>
                <a:cs typeface="PT Sans"/>
              </a:rPr>
              <a:t>test </a:t>
            </a:r>
            <a:r>
              <a:rPr lang="en-US" sz="1200" dirty="0">
                <a:latin typeface="PT Sans"/>
                <a:cs typeface="PT Sans"/>
              </a:rPr>
              <a:t>the feasibility of implementing the tailored selective prevention programs (designed in WP7) in five EU Member States (SWE, DNK, CZE, NLD, GRE</a:t>
            </a:r>
            <a:r>
              <a:rPr lang="en-US" sz="1200" dirty="0" smtClean="0">
                <a:latin typeface="PT Sans"/>
                <a:cs typeface="PT Sans"/>
              </a:rPr>
              <a:t>), in terms of </a:t>
            </a:r>
            <a:r>
              <a:rPr lang="en-US" sz="1200" dirty="0">
                <a:latin typeface="PT Sans"/>
                <a:cs typeface="PT Sans"/>
              </a:rPr>
              <a:t>their acceptance and participation rate. </a:t>
            </a:r>
            <a:r>
              <a:rPr lang="en-US" sz="1200" dirty="0" smtClean="0">
                <a:latin typeface="PT Sans"/>
                <a:cs typeface="PT Sans"/>
              </a:rPr>
              <a:t>Read more about our progress on WP 8 on the following page.</a:t>
            </a:r>
            <a:endParaRPr lang="da-DK" sz="1200" dirty="0">
              <a:latin typeface="PT Sans"/>
              <a:cs typeface="PT Sans"/>
            </a:endParaRPr>
          </a:p>
        </p:txBody>
      </p:sp>
    </p:spTree>
    <p:extLst>
      <p:ext uri="{BB962C8B-B14F-4D97-AF65-F5344CB8AC3E}">
        <p14:creationId xmlns:p14="http://schemas.microsoft.com/office/powerpoint/2010/main" val="835208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23"/>
          <p:cNvSpPr txBox="1">
            <a:spLocks/>
          </p:cNvSpPr>
          <p:nvPr/>
        </p:nvSpPr>
        <p:spPr>
          <a:xfrm>
            <a:off x="260648" y="323528"/>
            <a:ext cx="6336704" cy="862286"/>
          </a:xfrm>
          <a:prstGeom prst="rect">
            <a:avLst/>
          </a:prstGeom>
          <a:ln w="38100">
            <a:solidFill>
              <a:srgbClr val="FF0000"/>
            </a:solidFill>
          </a:ln>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4300" b="1" dirty="0" smtClean="0">
                <a:ln>
                  <a:solidFill>
                    <a:prstClr val="white"/>
                  </a:solidFill>
                </a:ln>
                <a:solidFill>
                  <a:srgbClr val="BD0000"/>
                </a:solidFill>
                <a:latin typeface="PT Sans"/>
                <a:ea typeface="Calibri"/>
                <a:cs typeface="PT Sans"/>
              </a:rPr>
              <a:t>SPIM</a:t>
            </a:r>
            <a:r>
              <a:rPr lang="en-GB" sz="4300" b="1" dirty="0" smtClean="0">
                <a:ln>
                  <a:solidFill>
                    <a:prstClr val="white"/>
                  </a:solidFill>
                </a:ln>
                <a:solidFill>
                  <a:srgbClr val="1859FD"/>
                </a:solidFill>
                <a:latin typeface="PT Sans"/>
                <a:ea typeface="Calibri"/>
                <a:cs typeface="PT Sans"/>
              </a:rPr>
              <a:t>EU</a:t>
            </a:r>
            <a:r>
              <a:rPr lang="en-GB" sz="6000" b="1" dirty="0" smtClean="0">
                <a:ln>
                  <a:solidFill>
                    <a:prstClr val="white"/>
                  </a:solidFill>
                </a:ln>
                <a:solidFill>
                  <a:srgbClr val="1859FD"/>
                </a:solidFill>
                <a:latin typeface="PT Sans"/>
                <a:ea typeface="Calibri"/>
                <a:cs typeface="PT Sans"/>
              </a:rPr>
              <a:t> </a:t>
            </a:r>
            <a:r>
              <a:rPr lang="en-GB" sz="2600" b="1" dirty="0" smtClean="0">
                <a:ln>
                  <a:solidFill>
                    <a:prstClr val="white"/>
                  </a:solidFill>
                </a:ln>
                <a:latin typeface="PT Sans"/>
                <a:ea typeface="Calibri"/>
                <a:cs typeface="PT Sans"/>
              </a:rPr>
              <a:t>Newsletter </a:t>
            </a:r>
            <a:r>
              <a:rPr lang="nl-NL" sz="2600" b="1" dirty="0" err="1" smtClean="0">
                <a:ln>
                  <a:solidFill>
                    <a:prstClr val="white"/>
                  </a:solidFill>
                </a:ln>
                <a:latin typeface="PT Sans"/>
                <a:ea typeface="Calibri"/>
                <a:cs typeface="PT Sans"/>
              </a:rPr>
              <a:t>January</a:t>
            </a:r>
            <a:r>
              <a:rPr lang="nl-NL" sz="2600" b="1" dirty="0" smtClean="0">
                <a:ln>
                  <a:solidFill>
                    <a:prstClr val="white"/>
                  </a:solidFill>
                </a:ln>
                <a:latin typeface="PT Sans"/>
                <a:ea typeface="Calibri"/>
                <a:cs typeface="PT Sans"/>
              </a:rPr>
              <a:t> 2018</a:t>
            </a:r>
            <a:endParaRPr lang="en-GB" sz="2600" b="1" dirty="0" smtClean="0">
              <a:ln>
                <a:solidFill>
                  <a:prstClr val="white"/>
                </a:solidFill>
              </a:ln>
              <a:latin typeface="PT Sans"/>
              <a:ea typeface="Calibri"/>
              <a:cs typeface="PT Sans"/>
            </a:endParaRPr>
          </a:p>
        </p:txBody>
      </p:sp>
      <p:sp>
        <p:nvSpPr>
          <p:cNvPr id="18" name="Tijdelijke aanduiding voor dianummer 17"/>
          <p:cNvSpPr>
            <a:spLocks noGrp="1"/>
          </p:cNvSpPr>
          <p:nvPr>
            <p:ph type="sldNum" sz="quarter" idx="12"/>
          </p:nvPr>
        </p:nvSpPr>
        <p:spPr>
          <a:xfrm>
            <a:off x="5185792" y="8805446"/>
            <a:ext cx="1600200" cy="486833"/>
          </a:xfrm>
        </p:spPr>
        <p:txBody>
          <a:bodyPr/>
          <a:lstStyle/>
          <a:p>
            <a:fld id="{F844AD43-07E1-498C-B0DA-B19892790478}" type="slidenum">
              <a:rPr lang="nl-NL" smtClean="0"/>
              <a:t>2</a:t>
            </a:fld>
            <a:endParaRPr lang="nl-NL" dirty="0"/>
          </a:p>
        </p:txBody>
      </p:sp>
      <p:pic>
        <p:nvPicPr>
          <p:cNvPr id="5" name="Billede 4" descr="IMG_071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648" y="5580112"/>
            <a:ext cx="6338555" cy="3161254"/>
          </a:xfrm>
          <a:prstGeom prst="rect">
            <a:avLst/>
          </a:prstGeom>
        </p:spPr>
      </p:pic>
      <p:pic>
        <p:nvPicPr>
          <p:cNvPr id="8" name="Billede 7" descr="Foto 2 WONCA 2017.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8" y="1619672"/>
            <a:ext cx="6336704" cy="3371406"/>
          </a:xfrm>
          <a:prstGeom prst="rect">
            <a:avLst/>
          </a:prstGeom>
        </p:spPr>
      </p:pic>
      <p:sp>
        <p:nvSpPr>
          <p:cNvPr id="9" name="Tekstfelt 8"/>
          <p:cNvSpPr txBox="1"/>
          <p:nvPr/>
        </p:nvSpPr>
        <p:spPr>
          <a:xfrm>
            <a:off x="260648" y="1259632"/>
            <a:ext cx="3570208" cy="276999"/>
          </a:xfrm>
          <a:prstGeom prst="rect">
            <a:avLst/>
          </a:prstGeom>
          <a:noFill/>
        </p:spPr>
        <p:txBody>
          <a:bodyPr wrap="none" rtlCol="0">
            <a:spAutoFit/>
          </a:bodyPr>
          <a:lstStyle/>
          <a:p>
            <a:r>
              <a:rPr lang="da-DK" sz="1200" dirty="0" smtClean="0">
                <a:latin typeface="PT Sans"/>
                <a:cs typeface="PT Sans"/>
              </a:rPr>
              <a:t>One of the SPIMEU </a:t>
            </a:r>
            <a:r>
              <a:rPr lang="da-DK" sz="1200" dirty="0" err="1" smtClean="0">
                <a:latin typeface="PT Sans"/>
                <a:cs typeface="PT Sans"/>
              </a:rPr>
              <a:t>presentations</a:t>
            </a:r>
            <a:r>
              <a:rPr lang="da-DK" sz="1200" dirty="0" smtClean="0">
                <a:latin typeface="PT Sans"/>
                <a:cs typeface="PT Sans"/>
              </a:rPr>
              <a:t> at WONCA 2017</a:t>
            </a:r>
            <a:r>
              <a:rPr lang="mr-IN" sz="1200" dirty="0" smtClean="0">
                <a:latin typeface="PT Sans"/>
                <a:cs typeface="PT Sans"/>
              </a:rPr>
              <a:t>…</a:t>
            </a:r>
            <a:endParaRPr lang="da-DK" sz="1200" dirty="0">
              <a:latin typeface="PT Sans"/>
              <a:cs typeface="PT Sans"/>
            </a:endParaRPr>
          </a:p>
        </p:txBody>
      </p:sp>
      <p:sp>
        <p:nvSpPr>
          <p:cNvPr id="13" name="Tekstfelt 12"/>
          <p:cNvSpPr txBox="1"/>
          <p:nvPr/>
        </p:nvSpPr>
        <p:spPr>
          <a:xfrm>
            <a:off x="260648" y="5148064"/>
            <a:ext cx="4339890" cy="276999"/>
          </a:xfrm>
          <a:prstGeom prst="rect">
            <a:avLst/>
          </a:prstGeom>
          <a:noFill/>
        </p:spPr>
        <p:txBody>
          <a:bodyPr wrap="none" rtlCol="0">
            <a:spAutoFit/>
          </a:bodyPr>
          <a:lstStyle/>
          <a:p>
            <a:r>
              <a:rPr lang="mr-IN" sz="1200" dirty="0" smtClean="0">
                <a:latin typeface="PT Sans"/>
                <a:cs typeface="PT Sans"/>
              </a:rPr>
              <a:t>…</a:t>
            </a:r>
            <a:r>
              <a:rPr lang="da-DK" sz="1200" dirty="0" smtClean="0">
                <a:latin typeface="PT Sans"/>
                <a:cs typeface="PT Sans"/>
              </a:rPr>
              <a:t>and the </a:t>
            </a:r>
            <a:r>
              <a:rPr lang="da-DK" sz="1200" dirty="0" err="1" smtClean="0">
                <a:latin typeface="PT Sans"/>
                <a:cs typeface="PT Sans"/>
              </a:rPr>
              <a:t>following</a:t>
            </a:r>
            <a:r>
              <a:rPr lang="da-DK" sz="1200" dirty="0" smtClean="0">
                <a:latin typeface="PT Sans"/>
                <a:cs typeface="PT Sans"/>
              </a:rPr>
              <a:t> Q and A and </a:t>
            </a:r>
            <a:r>
              <a:rPr lang="da-DK" sz="1200" dirty="0" err="1" smtClean="0">
                <a:latin typeface="PT Sans"/>
                <a:cs typeface="PT Sans"/>
              </a:rPr>
              <a:t>discussions</a:t>
            </a:r>
            <a:r>
              <a:rPr lang="da-DK" sz="1200" dirty="0" smtClean="0">
                <a:latin typeface="PT Sans"/>
                <a:cs typeface="PT Sans"/>
              </a:rPr>
              <a:t> with the </a:t>
            </a:r>
            <a:r>
              <a:rPr lang="da-DK" sz="1200" dirty="0" err="1" smtClean="0">
                <a:latin typeface="PT Sans"/>
                <a:cs typeface="PT Sans"/>
              </a:rPr>
              <a:t>audience</a:t>
            </a:r>
            <a:r>
              <a:rPr lang="da-DK" sz="1200" dirty="0" smtClean="0">
                <a:latin typeface="PT Sans"/>
                <a:cs typeface="PT Sans"/>
              </a:rPr>
              <a:t>.</a:t>
            </a:r>
            <a:endParaRPr lang="da-DK" sz="1200" dirty="0">
              <a:latin typeface="PT Sans"/>
              <a:cs typeface="PT Sans"/>
            </a:endParaRPr>
          </a:p>
        </p:txBody>
      </p:sp>
    </p:spTree>
    <p:extLst>
      <p:ext uri="{BB962C8B-B14F-4D97-AF65-F5344CB8AC3E}">
        <p14:creationId xmlns:p14="http://schemas.microsoft.com/office/powerpoint/2010/main" val="4065229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dianummer 17"/>
          <p:cNvSpPr>
            <a:spLocks noGrp="1"/>
          </p:cNvSpPr>
          <p:nvPr>
            <p:ph type="sldNum" sz="quarter" idx="12"/>
          </p:nvPr>
        </p:nvSpPr>
        <p:spPr>
          <a:xfrm>
            <a:off x="5185792" y="8805446"/>
            <a:ext cx="1600200" cy="486833"/>
          </a:xfrm>
        </p:spPr>
        <p:txBody>
          <a:bodyPr/>
          <a:lstStyle/>
          <a:p>
            <a:fld id="{F844AD43-07E1-498C-B0DA-B19892790478}" type="slidenum">
              <a:rPr lang="nl-NL" smtClean="0"/>
              <a:t>3</a:t>
            </a:fld>
            <a:endParaRPr lang="nl-NL" dirty="0"/>
          </a:p>
        </p:txBody>
      </p:sp>
      <p:sp>
        <p:nvSpPr>
          <p:cNvPr id="12" name="Tekstboks 11"/>
          <p:cNvSpPr txBox="1"/>
          <p:nvPr/>
        </p:nvSpPr>
        <p:spPr>
          <a:xfrm>
            <a:off x="3645024" y="1547664"/>
            <a:ext cx="2952327" cy="5663087"/>
          </a:xfrm>
          <a:prstGeom prst="rect">
            <a:avLst/>
          </a:prstGeom>
          <a:noFill/>
          <a:ln w="38100">
            <a:solidFill>
              <a:srgbClr val="3366FF"/>
            </a:solidFill>
          </a:ln>
        </p:spPr>
        <p:txBody>
          <a:bodyPr wrap="square" rtlCol="0">
            <a:spAutoFit/>
          </a:bodyPr>
          <a:lstStyle/>
          <a:p>
            <a:pPr algn="ctr"/>
            <a:r>
              <a:rPr lang="en-GB" sz="1400" b="1" dirty="0" smtClean="0">
                <a:latin typeface="PT Sans"/>
                <a:cs typeface="PT Sans"/>
              </a:rPr>
              <a:t>Work Package 6</a:t>
            </a:r>
            <a:endParaRPr lang="da-DK" sz="1400" dirty="0">
              <a:latin typeface="PT Sans"/>
              <a:cs typeface="PT Sans"/>
            </a:endParaRPr>
          </a:p>
          <a:p>
            <a:r>
              <a:rPr lang="en-GB" sz="1200" dirty="0" smtClean="0">
                <a:latin typeface="PT Sans"/>
                <a:cs typeface="PT Sans"/>
              </a:rPr>
              <a:t>The purpose of WP6 </a:t>
            </a:r>
            <a:r>
              <a:rPr lang="en-GB" sz="1200" dirty="0" err="1" smtClean="0">
                <a:latin typeface="PT Sans"/>
                <a:cs typeface="PT Sans"/>
              </a:rPr>
              <a:t>centers</a:t>
            </a:r>
            <a:r>
              <a:rPr lang="en-GB" sz="1200" dirty="0" smtClean="0">
                <a:latin typeface="PT Sans"/>
                <a:cs typeface="PT Sans"/>
              </a:rPr>
              <a:t> on two principal goals: (1) to measure the attitude of general practitioners and the general population towards selective prevention of CMD, and (2) to assess acceptability and feasibility of an innovative implementation strategy for selective prevention in these two populations. </a:t>
            </a:r>
            <a:r>
              <a:rPr lang="en-GB" sz="1200" dirty="0">
                <a:latin typeface="PT Sans"/>
                <a:cs typeface="PT Sans"/>
              </a:rPr>
              <a:t> </a:t>
            </a:r>
            <a:endParaRPr lang="en-GB" sz="1200" dirty="0" smtClean="0">
              <a:latin typeface="PT Sans"/>
              <a:cs typeface="PT Sans"/>
            </a:endParaRPr>
          </a:p>
          <a:p>
            <a:endParaRPr lang="en-GB" sz="1200" dirty="0" smtClean="0">
              <a:latin typeface="PT Sans"/>
              <a:cs typeface="PT Sans"/>
            </a:endParaRPr>
          </a:p>
          <a:p>
            <a:r>
              <a:rPr lang="en-GB" sz="1200" dirty="0" smtClean="0">
                <a:latin typeface="PT Sans"/>
                <a:cs typeface="PT Sans"/>
              </a:rPr>
              <a:t>Preliminary results presented at the Prague consensus meeting in March, 2017, indicated </a:t>
            </a:r>
            <a:r>
              <a:rPr lang="da-DK" sz="1200" dirty="0" err="1" smtClean="0">
                <a:latin typeface="PT Sans"/>
                <a:cs typeface="PT Sans"/>
              </a:rPr>
              <a:t>that</a:t>
            </a:r>
            <a:r>
              <a:rPr lang="da-DK" sz="1200" dirty="0" smtClean="0">
                <a:latin typeface="PT Sans"/>
                <a:cs typeface="PT Sans"/>
              </a:rPr>
              <a:t> patients </a:t>
            </a:r>
            <a:r>
              <a:rPr lang="da-DK" sz="1200" dirty="0" err="1" smtClean="0">
                <a:latin typeface="PT Sans"/>
                <a:cs typeface="PT Sans"/>
              </a:rPr>
              <a:t>agreed</a:t>
            </a:r>
            <a:r>
              <a:rPr lang="da-DK" sz="1200" dirty="0" smtClean="0">
                <a:latin typeface="PT Sans"/>
                <a:cs typeface="PT Sans"/>
              </a:rPr>
              <a:t> </a:t>
            </a:r>
            <a:r>
              <a:rPr lang="da-DK" sz="1200" dirty="0" err="1" smtClean="0">
                <a:latin typeface="PT Sans"/>
                <a:cs typeface="PT Sans"/>
              </a:rPr>
              <a:t>that</a:t>
            </a:r>
            <a:r>
              <a:rPr lang="da-DK" sz="1200" dirty="0" smtClean="0">
                <a:latin typeface="PT Sans"/>
                <a:cs typeface="PT Sans"/>
              </a:rPr>
              <a:t> </a:t>
            </a:r>
            <a:r>
              <a:rPr lang="da-DK" sz="1200" dirty="0" err="1" smtClean="0">
                <a:latin typeface="PT Sans"/>
                <a:cs typeface="PT Sans"/>
              </a:rPr>
              <a:t>preventive</a:t>
            </a:r>
            <a:r>
              <a:rPr lang="da-DK" sz="1200" dirty="0" smtClean="0">
                <a:latin typeface="PT Sans"/>
                <a:cs typeface="PT Sans"/>
              </a:rPr>
              <a:t> </a:t>
            </a:r>
            <a:r>
              <a:rPr lang="da-DK" sz="1200" dirty="0" err="1" smtClean="0">
                <a:latin typeface="PT Sans"/>
                <a:cs typeface="PT Sans"/>
              </a:rPr>
              <a:t>health</a:t>
            </a:r>
            <a:r>
              <a:rPr lang="da-DK" sz="1200" dirty="0" smtClean="0">
                <a:latin typeface="PT Sans"/>
                <a:cs typeface="PT Sans"/>
              </a:rPr>
              <a:t> checks </a:t>
            </a:r>
            <a:r>
              <a:rPr lang="da-DK" sz="1200" dirty="0" err="1" smtClean="0">
                <a:latin typeface="PT Sans"/>
                <a:cs typeface="PT Sans"/>
              </a:rPr>
              <a:t>were</a:t>
            </a:r>
            <a:r>
              <a:rPr lang="da-DK" sz="1200" dirty="0" smtClean="0">
                <a:latin typeface="PT Sans"/>
                <a:cs typeface="PT Sans"/>
              </a:rPr>
              <a:t> </a:t>
            </a:r>
            <a:r>
              <a:rPr lang="da-DK" sz="1200" dirty="0" err="1" smtClean="0">
                <a:latin typeface="PT Sans"/>
                <a:cs typeface="PT Sans"/>
              </a:rPr>
              <a:t>useful</a:t>
            </a:r>
            <a:r>
              <a:rPr lang="da-DK" sz="1200" dirty="0" smtClean="0">
                <a:latin typeface="PT Sans"/>
                <a:cs typeface="PT Sans"/>
              </a:rPr>
              <a:t>. </a:t>
            </a:r>
            <a:r>
              <a:rPr lang="da-DK" sz="1200" dirty="0" err="1" smtClean="0">
                <a:latin typeface="PT Sans"/>
                <a:cs typeface="PT Sans"/>
              </a:rPr>
              <a:t>Further</a:t>
            </a:r>
            <a:r>
              <a:rPr lang="da-DK" sz="1200" dirty="0" smtClean="0">
                <a:latin typeface="PT Sans"/>
                <a:cs typeface="PT Sans"/>
              </a:rPr>
              <a:t>, </a:t>
            </a:r>
            <a:r>
              <a:rPr lang="da-DK" sz="1200" dirty="0" err="1" smtClean="0">
                <a:latin typeface="PT Sans"/>
                <a:cs typeface="PT Sans"/>
              </a:rPr>
              <a:t>GPs</a:t>
            </a:r>
            <a:r>
              <a:rPr lang="da-DK" sz="1200" dirty="0" smtClean="0">
                <a:latin typeface="PT Sans"/>
                <a:cs typeface="PT Sans"/>
              </a:rPr>
              <a:t> in general </a:t>
            </a:r>
            <a:r>
              <a:rPr lang="da-DK" sz="1200" dirty="0" err="1" smtClean="0">
                <a:latin typeface="PT Sans"/>
                <a:cs typeface="PT Sans"/>
              </a:rPr>
              <a:t>appeared</a:t>
            </a:r>
            <a:r>
              <a:rPr lang="da-DK" sz="1200" dirty="0" smtClean="0">
                <a:latin typeface="PT Sans"/>
                <a:cs typeface="PT Sans"/>
              </a:rPr>
              <a:t> to have a positive attitude </a:t>
            </a:r>
            <a:r>
              <a:rPr lang="da-DK" sz="1200" dirty="0" err="1" smtClean="0">
                <a:latin typeface="PT Sans"/>
                <a:cs typeface="PT Sans"/>
              </a:rPr>
              <a:t>towards</a:t>
            </a:r>
            <a:r>
              <a:rPr lang="da-DK" sz="1200" dirty="0" smtClean="0">
                <a:latin typeface="PT Sans"/>
                <a:cs typeface="PT Sans"/>
              </a:rPr>
              <a:t> </a:t>
            </a:r>
            <a:r>
              <a:rPr lang="da-DK" sz="1200" dirty="0" err="1" smtClean="0">
                <a:latin typeface="PT Sans"/>
                <a:cs typeface="PT Sans"/>
              </a:rPr>
              <a:t>selective</a:t>
            </a:r>
            <a:r>
              <a:rPr lang="da-DK" sz="1200" dirty="0" smtClean="0">
                <a:latin typeface="PT Sans"/>
                <a:cs typeface="PT Sans"/>
              </a:rPr>
              <a:t> </a:t>
            </a:r>
            <a:r>
              <a:rPr lang="da-DK" sz="1200" dirty="0" err="1" smtClean="0">
                <a:latin typeface="PT Sans"/>
                <a:cs typeface="PT Sans"/>
              </a:rPr>
              <a:t>prevention</a:t>
            </a:r>
            <a:r>
              <a:rPr lang="da-DK" sz="1200" dirty="0" smtClean="0">
                <a:latin typeface="PT Sans"/>
                <a:cs typeface="PT Sans"/>
              </a:rPr>
              <a:t> and </a:t>
            </a:r>
            <a:r>
              <a:rPr lang="da-DK" sz="1200" dirty="0" err="1" smtClean="0">
                <a:latin typeface="PT Sans"/>
                <a:cs typeface="PT Sans"/>
              </a:rPr>
              <a:t>considered</a:t>
            </a:r>
            <a:r>
              <a:rPr lang="da-DK" sz="1200" dirty="0" smtClean="0">
                <a:latin typeface="PT Sans"/>
                <a:cs typeface="PT Sans"/>
              </a:rPr>
              <a:t> it part of </a:t>
            </a:r>
            <a:r>
              <a:rPr lang="da-DK" sz="1200" dirty="0" err="1" smtClean="0">
                <a:latin typeface="PT Sans"/>
                <a:cs typeface="PT Sans"/>
              </a:rPr>
              <a:t>their</a:t>
            </a:r>
            <a:r>
              <a:rPr lang="da-DK" sz="1200" dirty="0" smtClean="0">
                <a:latin typeface="PT Sans"/>
                <a:cs typeface="PT Sans"/>
              </a:rPr>
              <a:t> job. </a:t>
            </a:r>
            <a:r>
              <a:rPr lang="da-DK" sz="1200" dirty="0" err="1" smtClean="0">
                <a:latin typeface="PT Sans"/>
                <a:cs typeface="PT Sans"/>
              </a:rPr>
              <a:t>Indeed</a:t>
            </a:r>
            <a:r>
              <a:rPr lang="da-DK" sz="1200" dirty="0" smtClean="0">
                <a:latin typeface="PT Sans"/>
                <a:cs typeface="PT Sans"/>
              </a:rPr>
              <a:t>, </a:t>
            </a:r>
            <a:r>
              <a:rPr lang="da-DK" sz="1200" dirty="0" err="1" smtClean="0">
                <a:latin typeface="PT Sans"/>
                <a:cs typeface="PT Sans"/>
              </a:rPr>
              <a:t>GPs</a:t>
            </a:r>
            <a:r>
              <a:rPr lang="da-DK" sz="1200" dirty="0" smtClean="0">
                <a:latin typeface="PT Sans"/>
                <a:cs typeface="PT Sans"/>
              </a:rPr>
              <a:t> </a:t>
            </a:r>
            <a:r>
              <a:rPr lang="da-DK" sz="1200" dirty="0" err="1" smtClean="0">
                <a:latin typeface="PT Sans"/>
                <a:cs typeface="PT Sans"/>
              </a:rPr>
              <a:t>routinely</a:t>
            </a:r>
            <a:r>
              <a:rPr lang="da-DK" sz="1200" dirty="0" smtClean="0">
                <a:latin typeface="PT Sans"/>
                <a:cs typeface="PT Sans"/>
              </a:rPr>
              <a:t> offered patients </a:t>
            </a:r>
            <a:r>
              <a:rPr lang="da-DK" sz="1200" dirty="0" err="1" smtClean="0">
                <a:latin typeface="PT Sans"/>
                <a:cs typeface="PT Sans"/>
              </a:rPr>
              <a:t>preventive</a:t>
            </a:r>
            <a:r>
              <a:rPr lang="da-DK" sz="1200" dirty="0">
                <a:latin typeface="PT Sans"/>
                <a:cs typeface="PT Sans"/>
              </a:rPr>
              <a:t> </a:t>
            </a:r>
            <a:r>
              <a:rPr lang="da-DK" sz="1200" dirty="0" err="1" smtClean="0">
                <a:latin typeface="PT Sans"/>
                <a:cs typeface="PT Sans"/>
              </a:rPr>
              <a:t>health</a:t>
            </a:r>
            <a:r>
              <a:rPr lang="da-DK" sz="1200" dirty="0">
                <a:latin typeface="PT Sans"/>
                <a:cs typeface="PT Sans"/>
              </a:rPr>
              <a:t> </a:t>
            </a:r>
            <a:r>
              <a:rPr lang="da-DK" sz="1200" dirty="0" smtClean="0">
                <a:latin typeface="PT Sans"/>
                <a:cs typeface="PT Sans"/>
              </a:rPr>
              <a:t>checks, and offered </a:t>
            </a:r>
            <a:r>
              <a:rPr lang="da-DK" sz="1200" dirty="0" err="1" smtClean="0">
                <a:latin typeface="PT Sans"/>
                <a:cs typeface="PT Sans"/>
              </a:rPr>
              <a:t>disease</a:t>
            </a:r>
            <a:r>
              <a:rPr lang="da-DK" sz="1200" dirty="0" smtClean="0">
                <a:latin typeface="PT Sans"/>
                <a:cs typeface="PT Sans"/>
              </a:rPr>
              <a:t>-management programs to patients at </a:t>
            </a:r>
            <a:r>
              <a:rPr lang="da-DK" sz="1200" dirty="0" err="1" smtClean="0">
                <a:latin typeface="PT Sans"/>
                <a:cs typeface="PT Sans"/>
              </a:rPr>
              <a:t>risk</a:t>
            </a:r>
            <a:r>
              <a:rPr lang="da-DK" sz="1200" dirty="0" smtClean="0">
                <a:latin typeface="PT Sans"/>
                <a:cs typeface="PT Sans"/>
              </a:rPr>
              <a:t>. </a:t>
            </a:r>
          </a:p>
          <a:p>
            <a:endParaRPr lang="da-DK" sz="1200" dirty="0" smtClean="0">
              <a:latin typeface="PT Sans"/>
              <a:cs typeface="PT Sans"/>
            </a:endParaRPr>
          </a:p>
          <a:p>
            <a:r>
              <a:rPr lang="da-DK" sz="1200" dirty="0" err="1" smtClean="0">
                <a:latin typeface="PT Sans"/>
                <a:cs typeface="PT Sans"/>
              </a:rPr>
              <a:t>Since</a:t>
            </a:r>
            <a:r>
              <a:rPr lang="da-DK" sz="1200" dirty="0" smtClean="0">
                <a:latin typeface="PT Sans"/>
                <a:cs typeface="PT Sans"/>
              </a:rPr>
              <a:t> the </a:t>
            </a:r>
            <a:r>
              <a:rPr lang="da-DK" sz="1200" dirty="0" err="1" smtClean="0">
                <a:latin typeface="PT Sans"/>
                <a:cs typeface="PT Sans"/>
              </a:rPr>
              <a:t>consensus</a:t>
            </a:r>
            <a:r>
              <a:rPr lang="da-DK" sz="1200" dirty="0" smtClean="0">
                <a:latin typeface="PT Sans"/>
                <a:cs typeface="PT Sans"/>
              </a:rPr>
              <a:t> meeting, data </a:t>
            </a:r>
            <a:r>
              <a:rPr lang="da-DK" sz="1200" dirty="0" err="1" smtClean="0">
                <a:latin typeface="PT Sans"/>
                <a:cs typeface="PT Sans"/>
              </a:rPr>
              <a:t>collection</a:t>
            </a:r>
            <a:r>
              <a:rPr lang="da-DK" sz="1200" dirty="0" smtClean="0">
                <a:latin typeface="PT Sans"/>
                <a:cs typeface="PT Sans"/>
              </a:rPr>
              <a:t> has </a:t>
            </a:r>
            <a:r>
              <a:rPr lang="da-DK" sz="1200" dirty="0" err="1" smtClean="0">
                <a:latin typeface="PT Sans"/>
                <a:cs typeface="PT Sans"/>
              </a:rPr>
              <a:t>been</a:t>
            </a:r>
            <a:r>
              <a:rPr lang="da-DK" sz="1200" dirty="0" smtClean="0">
                <a:latin typeface="PT Sans"/>
                <a:cs typeface="PT Sans"/>
              </a:rPr>
              <a:t> </a:t>
            </a:r>
            <a:r>
              <a:rPr lang="da-DK" sz="1200" dirty="0" err="1" smtClean="0">
                <a:latin typeface="PT Sans"/>
                <a:cs typeface="PT Sans"/>
              </a:rPr>
              <a:t>completed</a:t>
            </a:r>
            <a:r>
              <a:rPr lang="da-DK" sz="1200" dirty="0" smtClean="0">
                <a:latin typeface="PT Sans"/>
                <a:cs typeface="PT Sans"/>
              </a:rPr>
              <a:t> and </a:t>
            </a:r>
            <a:r>
              <a:rPr lang="da-DK" sz="1200" dirty="0" err="1" smtClean="0">
                <a:latin typeface="PT Sans"/>
                <a:cs typeface="PT Sans"/>
              </a:rPr>
              <a:t>we</a:t>
            </a:r>
            <a:r>
              <a:rPr lang="da-DK" sz="1200" dirty="0" smtClean="0">
                <a:latin typeface="PT Sans"/>
                <a:cs typeface="PT Sans"/>
              </a:rPr>
              <a:t> </a:t>
            </a:r>
            <a:r>
              <a:rPr lang="da-DK" sz="1200" dirty="0" err="1" smtClean="0">
                <a:latin typeface="PT Sans"/>
                <a:cs typeface="PT Sans"/>
              </a:rPr>
              <a:t>are</a:t>
            </a:r>
            <a:r>
              <a:rPr lang="da-DK" sz="1200" dirty="0" smtClean="0">
                <a:latin typeface="PT Sans"/>
                <a:cs typeface="PT Sans"/>
              </a:rPr>
              <a:t> </a:t>
            </a:r>
            <a:r>
              <a:rPr lang="da-DK" sz="1200" dirty="0" err="1" smtClean="0">
                <a:latin typeface="PT Sans"/>
                <a:cs typeface="PT Sans"/>
              </a:rPr>
              <a:t>currently</a:t>
            </a:r>
            <a:r>
              <a:rPr lang="da-DK" sz="1200" dirty="0" smtClean="0">
                <a:latin typeface="PT Sans"/>
                <a:cs typeface="PT Sans"/>
              </a:rPr>
              <a:t> in the </a:t>
            </a:r>
            <a:r>
              <a:rPr lang="da-DK" sz="1200" dirty="0" err="1" smtClean="0">
                <a:latin typeface="PT Sans"/>
                <a:cs typeface="PT Sans"/>
              </a:rPr>
              <a:t>process</a:t>
            </a:r>
            <a:r>
              <a:rPr lang="da-DK" sz="1200" dirty="0" smtClean="0">
                <a:latin typeface="PT Sans"/>
                <a:cs typeface="PT Sans"/>
              </a:rPr>
              <a:t> of </a:t>
            </a:r>
            <a:r>
              <a:rPr lang="da-DK" sz="1200" dirty="0" err="1" smtClean="0">
                <a:latin typeface="PT Sans"/>
                <a:cs typeface="PT Sans"/>
              </a:rPr>
              <a:t>analyzing</a:t>
            </a:r>
            <a:r>
              <a:rPr lang="da-DK" sz="1200" dirty="0" smtClean="0">
                <a:latin typeface="PT Sans"/>
                <a:cs typeface="PT Sans"/>
              </a:rPr>
              <a:t> data and </a:t>
            </a:r>
            <a:r>
              <a:rPr lang="da-DK" sz="1200" dirty="0" err="1" smtClean="0">
                <a:latin typeface="PT Sans"/>
                <a:cs typeface="PT Sans"/>
              </a:rPr>
              <a:t>writing</a:t>
            </a:r>
            <a:r>
              <a:rPr lang="da-DK" sz="1200" dirty="0" smtClean="0">
                <a:latin typeface="PT Sans"/>
                <a:cs typeface="PT Sans"/>
              </a:rPr>
              <a:t> up </a:t>
            </a:r>
            <a:r>
              <a:rPr lang="da-DK" sz="1200" dirty="0" err="1" smtClean="0">
                <a:latin typeface="PT Sans"/>
                <a:cs typeface="PT Sans"/>
              </a:rPr>
              <a:t>results</a:t>
            </a:r>
            <a:r>
              <a:rPr lang="da-DK" sz="1200" dirty="0" smtClean="0">
                <a:latin typeface="PT Sans"/>
                <a:cs typeface="PT Sans"/>
              </a:rPr>
              <a:t> for </a:t>
            </a:r>
            <a:r>
              <a:rPr lang="da-DK" sz="1200" dirty="0" err="1" smtClean="0">
                <a:latin typeface="PT Sans"/>
                <a:cs typeface="PT Sans"/>
              </a:rPr>
              <a:t>publication</a:t>
            </a:r>
            <a:r>
              <a:rPr lang="da-DK" sz="1200" dirty="0" smtClean="0">
                <a:latin typeface="PT Sans"/>
                <a:cs typeface="PT Sans"/>
              </a:rPr>
              <a:t>. </a:t>
            </a:r>
            <a:r>
              <a:rPr lang="da-DK" sz="1200" dirty="0" err="1" smtClean="0">
                <a:latin typeface="PT Sans"/>
                <a:cs typeface="PT Sans"/>
              </a:rPr>
              <a:t>We</a:t>
            </a:r>
            <a:r>
              <a:rPr lang="da-DK" sz="1200" dirty="0" smtClean="0">
                <a:latin typeface="PT Sans"/>
                <a:cs typeface="PT Sans"/>
              </a:rPr>
              <a:t> </a:t>
            </a:r>
            <a:r>
              <a:rPr lang="da-DK" sz="1200" dirty="0" err="1" smtClean="0">
                <a:latin typeface="PT Sans"/>
                <a:cs typeface="PT Sans"/>
              </a:rPr>
              <a:t>will</a:t>
            </a:r>
            <a:r>
              <a:rPr lang="da-DK" sz="1200" dirty="0" smtClean="0">
                <a:latin typeface="PT Sans"/>
                <a:cs typeface="PT Sans"/>
              </a:rPr>
              <a:t> </a:t>
            </a:r>
            <a:r>
              <a:rPr lang="da-DK" sz="1200" dirty="0" err="1" smtClean="0">
                <a:latin typeface="PT Sans"/>
                <a:cs typeface="PT Sans"/>
              </a:rPr>
              <a:t>publish</a:t>
            </a:r>
            <a:r>
              <a:rPr lang="da-DK" sz="1200" dirty="0" smtClean="0">
                <a:latin typeface="PT Sans"/>
                <a:cs typeface="PT Sans"/>
              </a:rPr>
              <a:t> an abstract on the website </a:t>
            </a:r>
            <a:r>
              <a:rPr lang="da-DK" sz="1200" dirty="0" err="1" smtClean="0">
                <a:latin typeface="PT Sans"/>
                <a:cs typeface="PT Sans"/>
              </a:rPr>
              <a:t>once</a:t>
            </a:r>
            <a:r>
              <a:rPr lang="da-DK" sz="1200" dirty="0" smtClean="0">
                <a:latin typeface="PT Sans"/>
                <a:cs typeface="PT Sans"/>
              </a:rPr>
              <a:t> </a:t>
            </a:r>
            <a:r>
              <a:rPr lang="da-DK" sz="1200" dirty="0" err="1" smtClean="0">
                <a:latin typeface="PT Sans"/>
                <a:cs typeface="PT Sans"/>
              </a:rPr>
              <a:t>we</a:t>
            </a:r>
            <a:r>
              <a:rPr lang="da-DK" sz="1200" dirty="0" smtClean="0">
                <a:latin typeface="PT Sans"/>
                <a:cs typeface="PT Sans"/>
              </a:rPr>
              <a:t> have </a:t>
            </a:r>
            <a:r>
              <a:rPr lang="da-DK" sz="1200" dirty="0" err="1" smtClean="0">
                <a:latin typeface="PT Sans"/>
                <a:cs typeface="PT Sans"/>
              </a:rPr>
              <a:t>finished</a:t>
            </a:r>
            <a:r>
              <a:rPr lang="da-DK" sz="1200" dirty="0" smtClean="0">
                <a:latin typeface="PT Sans"/>
                <a:cs typeface="PT Sans"/>
              </a:rPr>
              <a:t> a </a:t>
            </a:r>
            <a:r>
              <a:rPr lang="da-DK" sz="1200" dirty="0" err="1" smtClean="0">
                <a:latin typeface="PT Sans"/>
                <a:cs typeface="PT Sans"/>
              </a:rPr>
              <a:t>first</a:t>
            </a:r>
            <a:r>
              <a:rPr lang="da-DK" sz="1200" dirty="0" smtClean="0">
                <a:latin typeface="PT Sans"/>
                <a:cs typeface="PT Sans"/>
              </a:rPr>
              <a:t> </a:t>
            </a:r>
            <a:r>
              <a:rPr lang="da-DK" sz="1200" dirty="0" err="1" smtClean="0">
                <a:latin typeface="PT Sans"/>
                <a:cs typeface="PT Sans"/>
              </a:rPr>
              <a:t>draft</a:t>
            </a:r>
            <a:r>
              <a:rPr lang="da-DK" sz="1200" dirty="0" smtClean="0">
                <a:latin typeface="PT Sans"/>
                <a:cs typeface="PT Sans"/>
              </a:rPr>
              <a:t> of the </a:t>
            </a:r>
            <a:r>
              <a:rPr lang="da-DK" sz="1200" dirty="0" err="1" smtClean="0">
                <a:latin typeface="PT Sans"/>
                <a:cs typeface="PT Sans"/>
              </a:rPr>
              <a:t>article</a:t>
            </a:r>
            <a:r>
              <a:rPr lang="da-DK" sz="1200" dirty="0" smtClean="0">
                <a:latin typeface="PT Sans"/>
                <a:cs typeface="PT Sans"/>
              </a:rPr>
              <a:t>.</a:t>
            </a:r>
            <a:endParaRPr lang="en-GB" sz="1200" dirty="0" smtClean="0">
              <a:latin typeface="PT Sans"/>
              <a:cs typeface="PT Sans"/>
            </a:endParaRPr>
          </a:p>
        </p:txBody>
      </p:sp>
      <p:sp>
        <p:nvSpPr>
          <p:cNvPr id="13" name="Tekstboks 11"/>
          <p:cNvSpPr txBox="1"/>
          <p:nvPr/>
        </p:nvSpPr>
        <p:spPr>
          <a:xfrm>
            <a:off x="260648" y="1547664"/>
            <a:ext cx="2952328" cy="5663087"/>
          </a:xfrm>
          <a:prstGeom prst="rect">
            <a:avLst/>
          </a:prstGeom>
          <a:ln w="38100" cmpd="sng">
            <a:solidFill>
              <a:srgbClr val="3366FF"/>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b="1" dirty="0" smtClean="0">
                <a:latin typeface="PT Sans"/>
                <a:cs typeface="PT Sans"/>
              </a:rPr>
              <a:t>Work Package 5</a:t>
            </a:r>
          </a:p>
          <a:p>
            <a:r>
              <a:rPr lang="en-GB" sz="1200" dirty="0" smtClean="0">
                <a:latin typeface="PT Sans"/>
                <a:cs typeface="PT Sans"/>
              </a:rPr>
              <a:t>The central task of WP5 relates to the critical review and evaluation of European CMD-prevention programs, with a particular focus on the process of intervention implementation and population uptake. As such, one of the main WP deliverables is a systematic review </a:t>
            </a:r>
            <a:r>
              <a:rPr lang="en-GB" sz="1200" dirty="0">
                <a:latin typeface="PT Sans"/>
                <a:cs typeface="PT Sans"/>
              </a:rPr>
              <a:t>article </a:t>
            </a:r>
            <a:r>
              <a:rPr lang="en-GB" sz="1200" dirty="0" smtClean="0">
                <a:latin typeface="PT Sans"/>
                <a:cs typeface="PT Sans"/>
              </a:rPr>
              <a:t>on the </a:t>
            </a:r>
            <a:r>
              <a:rPr lang="en-GB" sz="1200" dirty="0">
                <a:latin typeface="PT Sans"/>
                <a:cs typeface="PT Sans"/>
              </a:rPr>
              <a:t>factors that may inhibit or facilitate successful intervention roll-</a:t>
            </a:r>
            <a:r>
              <a:rPr lang="en-GB" sz="1200" dirty="0" smtClean="0">
                <a:latin typeface="PT Sans"/>
                <a:cs typeface="PT Sans"/>
              </a:rPr>
              <a:t>out. </a:t>
            </a:r>
          </a:p>
          <a:p>
            <a:endParaRPr lang="en-GB" sz="1200" dirty="0">
              <a:latin typeface="PT Sans"/>
              <a:cs typeface="PT Sans"/>
            </a:endParaRPr>
          </a:p>
          <a:p>
            <a:r>
              <a:rPr lang="en-GB" sz="1200" dirty="0" smtClean="0">
                <a:latin typeface="PT Sans"/>
                <a:cs typeface="PT Sans"/>
              </a:rPr>
              <a:t>We submitted a review manuscript to the Journal of Family Practice in July, and have since been invited by the editor to review and resubmit our original paper. We are currently awaiting their response to our revised submission. We are hoping for the best as we all believe that this is an important paper to publish. </a:t>
            </a:r>
          </a:p>
          <a:p>
            <a:endParaRPr lang="en-GB" sz="1200" dirty="0">
              <a:latin typeface="PT Sans"/>
              <a:cs typeface="PT Sans"/>
            </a:endParaRPr>
          </a:p>
          <a:p>
            <a:r>
              <a:rPr lang="da-DK" sz="1200" dirty="0" smtClean="0">
                <a:latin typeface="PT Sans"/>
                <a:cs typeface="PT Sans"/>
              </a:rPr>
              <a:t>In </a:t>
            </a:r>
            <a:r>
              <a:rPr lang="da-DK" sz="1200" dirty="0" err="1" smtClean="0">
                <a:latin typeface="PT Sans"/>
                <a:cs typeface="PT Sans"/>
              </a:rPr>
              <a:t>broad</a:t>
            </a:r>
            <a:r>
              <a:rPr lang="da-DK" sz="1200" dirty="0" smtClean="0">
                <a:latin typeface="PT Sans"/>
                <a:cs typeface="PT Sans"/>
              </a:rPr>
              <a:t> </a:t>
            </a:r>
            <a:r>
              <a:rPr lang="da-DK" sz="1200" dirty="0" err="1" smtClean="0">
                <a:latin typeface="PT Sans"/>
                <a:cs typeface="PT Sans"/>
              </a:rPr>
              <a:t>strokes</a:t>
            </a:r>
            <a:r>
              <a:rPr lang="da-DK" sz="1200" dirty="0" smtClean="0">
                <a:latin typeface="PT Sans"/>
                <a:cs typeface="PT Sans"/>
              </a:rPr>
              <a:t>, the </a:t>
            </a:r>
            <a:r>
              <a:rPr lang="da-DK" sz="1200" dirty="0" err="1" smtClean="0">
                <a:latin typeface="PT Sans"/>
                <a:cs typeface="PT Sans"/>
              </a:rPr>
              <a:t>article</a:t>
            </a:r>
            <a:r>
              <a:rPr lang="da-DK" sz="1200" dirty="0" smtClean="0">
                <a:latin typeface="PT Sans"/>
                <a:cs typeface="PT Sans"/>
              </a:rPr>
              <a:t> </a:t>
            </a:r>
            <a:r>
              <a:rPr lang="da-DK" sz="1200" dirty="0" err="1" smtClean="0">
                <a:latin typeface="PT Sans"/>
                <a:cs typeface="PT Sans"/>
              </a:rPr>
              <a:t>concludes</a:t>
            </a:r>
            <a:r>
              <a:rPr lang="da-DK" sz="1200" dirty="0" smtClean="0">
                <a:latin typeface="PT Sans"/>
                <a:cs typeface="PT Sans"/>
              </a:rPr>
              <a:t> </a:t>
            </a:r>
            <a:r>
              <a:rPr lang="da-DK" sz="1200" dirty="0" err="1" smtClean="0">
                <a:latin typeface="PT Sans"/>
                <a:cs typeface="PT Sans"/>
              </a:rPr>
              <a:t>that</a:t>
            </a:r>
            <a:r>
              <a:rPr lang="da-DK" sz="1200" dirty="0" smtClean="0">
                <a:latin typeface="PT Sans"/>
                <a:cs typeface="PT Sans"/>
              </a:rPr>
              <a:t> </a:t>
            </a:r>
            <a:r>
              <a:rPr lang="da-DK" sz="1200" dirty="0" err="1" smtClean="0">
                <a:latin typeface="PT Sans"/>
                <a:cs typeface="PT Sans"/>
              </a:rPr>
              <a:t>barriers</a:t>
            </a:r>
            <a:r>
              <a:rPr lang="da-DK" sz="1200" dirty="0" smtClean="0">
                <a:latin typeface="PT Sans"/>
                <a:cs typeface="PT Sans"/>
              </a:rPr>
              <a:t> and </a:t>
            </a:r>
            <a:r>
              <a:rPr lang="da-DK" sz="1200" dirty="0" err="1" smtClean="0">
                <a:latin typeface="PT Sans"/>
                <a:cs typeface="PT Sans"/>
              </a:rPr>
              <a:t>facilitators</a:t>
            </a:r>
            <a:r>
              <a:rPr lang="da-DK" sz="1200" dirty="0" smtClean="0">
                <a:latin typeface="PT Sans"/>
                <a:cs typeface="PT Sans"/>
              </a:rPr>
              <a:t> of the </a:t>
            </a:r>
            <a:r>
              <a:rPr lang="da-DK" sz="1200" dirty="0" err="1" smtClean="0">
                <a:latin typeface="PT Sans"/>
                <a:cs typeface="PT Sans"/>
              </a:rPr>
              <a:t>uptake</a:t>
            </a:r>
            <a:r>
              <a:rPr lang="da-DK" sz="1200" dirty="0" smtClean="0">
                <a:latin typeface="PT Sans"/>
                <a:cs typeface="PT Sans"/>
              </a:rPr>
              <a:t> of CMD </a:t>
            </a:r>
            <a:r>
              <a:rPr lang="da-DK" sz="1200" dirty="0" err="1" smtClean="0">
                <a:latin typeface="PT Sans"/>
                <a:cs typeface="PT Sans"/>
              </a:rPr>
              <a:t>prevention</a:t>
            </a:r>
            <a:r>
              <a:rPr lang="da-DK" sz="1200" dirty="0" smtClean="0">
                <a:latin typeface="PT Sans"/>
                <a:cs typeface="PT Sans"/>
              </a:rPr>
              <a:t> programs </a:t>
            </a:r>
            <a:r>
              <a:rPr lang="da-DK" sz="1200" dirty="0" err="1" smtClean="0">
                <a:latin typeface="PT Sans"/>
                <a:cs typeface="PT Sans"/>
              </a:rPr>
              <a:t>can</a:t>
            </a:r>
            <a:r>
              <a:rPr lang="da-DK" sz="1200" dirty="0" smtClean="0">
                <a:latin typeface="PT Sans"/>
                <a:cs typeface="PT Sans"/>
              </a:rPr>
              <a:t> </a:t>
            </a:r>
            <a:r>
              <a:rPr lang="da-DK" sz="1200" dirty="0" err="1" smtClean="0">
                <a:latin typeface="PT Sans"/>
                <a:cs typeface="PT Sans"/>
              </a:rPr>
              <a:t>be</a:t>
            </a:r>
            <a:r>
              <a:rPr lang="da-DK" sz="1200" dirty="0" smtClean="0">
                <a:latin typeface="PT Sans"/>
                <a:cs typeface="PT Sans"/>
              </a:rPr>
              <a:t> </a:t>
            </a:r>
            <a:r>
              <a:rPr lang="da-DK" sz="1200" dirty="0" err="1" smtClean="0">
                <a:latin typeface="PT Sans"/>
                <a:cs typeface="PT Sans"/>
              </a:rPr>
              <a:t>separated</a:t>
            </a:r>
            <a:r>
              <a:rPr lang="da-DK" sz="1200" dirty="0" smtClean="0">
                <a:latin typeface="PT Sans"/>
                <a:cs typeface="PT Sans"/>
              </a:rPr>
              <a:t> </a:t>
            </a:r>
            <a:r>
              <a:rPr lang="da-DK" sz="1200" dirty="0" err="1" smtClean="0">
                <a:latin typeface="PT Sans"/>
                <a:cs typeface="PT Sans"/>
              </a:rPr>
              <a:t>into</a:t>
            </a:r>
            <a:r>
              <a:rPr lang="da-DK" sz="1200" dirty="0" smtClean="0">
                <a:latin typeface="PT Sans"/>
                <a:cs typeface="PT Sans"/>
              </a:rPr>
              <a:t> </a:t>
            </a:r>
            <a:r>
              <a:rPr lang="da-DK" sz="1200" dirty="0" err="1" smtClean="0">
                <a:latin typeface="PT Sans"/>
                <a:cs typeface="PT Sans"/>
              </a:rPr>
              <a:t>five</a:t>
            </a:r>
            <a:r>
              <a:rPr lang="da-DK" sz="1200" dirty="0" smtClean="0">
                <a:latin typeface="PT Sans"/>
                <a:cs typeface="PT Sans"/>
              </a:rPr>
              <a:t> </a:t>
            </a:r>
            <a:r>
              <a:rPr lang="da-DK" sz="1200" dirty="0" err="1" smtClean="0">
                <a:latin typeface="PT Sans"/>
                <a:cs typeface="PT Sans"/>
              </a:rPr>
              <a:t>distinct</a:t>
            </a:r>
            <a:r>
              <a:rPr lang="da-DK" sz="1200" dirty="0" smtClean="0">
                <a:latin typeface="PT Sans"/>
                <a:cs typeface="PT Sans"/>
              </a:rPr>
              <a:t> </a:t>
            </a:r>
            <a:r>
              <a:rPr lang="da-DK" sz="1200" dirty="0" err="1" smtClean="0">
                <a:latin typeface="PT Sans"/>
                <a:cs typeface="PT Sans"/>
              </a:rPr>
              <a:t>categories</a:t>
            </a:r>
            <a:r>
              <a:rPr lang="da-DK" sz="1200" dirty="0" smtClean="0">
                <a:latin typeface="PT Sans"/>
                <a:cs typeface="PT Sans"/>
              </a:rPr>
              <a:t>: </a:t>
            </a:r>
            <a:r>
              <a:rPr lang="da-DK" sz="1200" dirty="0" err="1" smtClean="0">
                <a:latin typeface="PT Sans"/>
                <a:cs typeface="PT Sans"/>
              </a:rPr>
              <a:t>Structural</a:t>
            </a:r>
            <a:r>
              <a:rPr lang="da-DK" sz="1200" dirty="0" smtClean="0">
                <a:latin typeface="PT Sans"/>
                <a:cs typeface="PT Sans"/>
              </a:rPr>
              <a:t>, </a:t>
            </a:r>
            <a:r>
              <a:rPr lang="da-DK" sz="1200" dirty="0" err="1" smtClean="0">
                <a:latin typeface="PT Sans"/>
                <a:cs typeface="PT Sans"/>
              </a:rPr>
              <a:t>organizational</a:t>
            </a:r>
            <a:r>
              <a:rPr lang="da-DK" sz="1200" dirty="0" smtClean="0">
                <a:latin typeface="PT Sans"/>
                <a:cs typeface="PT Sans"/>
              </a:rPr>
              <a:t>, professional, social, and </a:t>
            </a:r>
            <a:r>
              <a:rPr lang="da-DK" sz="1200" dirty="0" err="1" smtClean="0">
                <a:latin typeface="PT Sans"/>
                <a:cs typeface="PT Sans"/>
              </a:rPr>
              <a:t>attitudinal</a:t>
            </a:r>
            <a:r>
              <a:rPr lang="da-DK" sz="1200" dirty="0" smtClean="0">
                <a:latin typeface="PT Sans"/>
                <a:cs typeface="PT Sans"/>
              </a:rPr>
              <a:t>. A </a:t>
            </a:r>
            <a:r>
              <a:rPr lang="da-DK" sz="1200" dirty="0" err="1" smtClean="0">
                <a:latin typeface="PT Sans"/>
                <a:cs typeface="PT Sans"/>
              </a:rPr>
              <a:t>full</a:t>
            </a:r>
            <a:r>
              <a:rPr lang="da-DK" sz="1200" dirty="0" smtClean="0">
                <a:latin typeface="PT Sans"/>
                <a:cs typeface="PT Sans"/>
              </a:rPr>
              <a:t> abstract and reference </a:t>
            </a:r>
            <a:r>
              <a:rPr lang="da-DK" sz="1200" dirty="0" err="1" smtClean="0">
                <a:latin typeface="PT Sans"/>
                <a:cs typeface="PT Sans"/>
              </a:rPr>
              <a:t>will</a:t>
            </a:r>
            <a:r>
              <a:rPr lang="da-DK" sz="1200" dirty="0" smtClean="0">
                <a:latin typeface="PT Sans"/>
                <a:cs typeface="PT Sans"/>
              </a:rPr>
              <a:t> </a:t>
            </a:r>
            <a:r>
              <a:rPr lang="da-DK" sz="1200" dirty="0" err="1" smtClean="0">
                <a:latin typeface="PT Sans"/>
                <a:cs typeface="PT Sans"/>
              </a:rPr>
              <a:t>be</a:t>
            </a:r>
            <a:r>
              <a:rPr lang="da-DK" sz="1200" dirty="0" smtClean="0">
                <a:latin typeface="PT Sans"/>
                <a:cs typeface="PT Sans"/>
              </a:rPr>
              <a:t> </a:t>
            </a:r>
            <a:r>
              <a:rPr lang="da-DK" sz="1200" dirty="0" err="1" smtClean="0">
                <a:latin typeface="PT Sans"/>
                <a:cs typeface="PT Sans"/>
              </a:rPr>
              <a:t>published</a:t>
            </a:r>
            <a:r>
              <a:rPr lang="da-DK" sz="1200" dirty="0" smtClean="0">
                <a:latin typeface="PT Sans"/>
                <a:cs typeface="PT Sans"/>
              </a:rPr>
              <a:t> on the SPIMEU website </a:t>
            </a:r>
            <a:r>
              <a:rPr lang="da-DK" sz="1200" dirty="0" err="1" smtClean="0">
                <a:latin typeface="PT Sans"/>
                <a:cs typeface="PT Sans"/>
              </a:rPr>
              <a:t>when</a:t>
            </a:r>
            <a:r>
              <a:rPr lang="da-DK" sz="1200" dirty="0" smtClean="0">
                <a:latin typeface="PT Sans"/>
                <a:cs typeface="PT Sans"/>
              </a:rPr>
              <a:t> and </a:t>
            </a:r>
            <a:r>
              <a:rPr lang="da-DK" sz="1200" dirty="0" err="1" smtClean="0">
                <a:latin typeface="PT Sans"/>
                <a:cs typeface="PT Sans"/>
              </a:rPr>
              <a:t>if</a:t>
            </a:r>
            <a:r>
              <a:rPr lang="da-DK" sz="1200" dirty="0" smtClean="0">
                <a:latin typeface="PT Sans"/>
                <a:cs typeface="PT Sans"/>
              </a:rPr>
              <a:t> the </a:t>
            </a:r>
            <a:r>
              <a:rPr lang="da-DK" sz="1200" dirty="0" err="1" smtClean="0">
                <a:latin typeface="PT Sans"/>
                <a:cs typeface="PT Sans"/>
              </a:rPr>
              <a:t>paper</a:t>
            </a:r>
            <a:r>
              <a:rPr lang="da-DK" sz="1200" dirty="0" smtClean="0">
                <a:latin typeface="PT Sans"/>
                <a:cs typeface="PT Sans"/>
              </a:rPr>
              <a:t> is </a:t>
            </a:r>
            <a:r>
              <a:rPr lang="da-DK" sz="1200" dirty="0" err="1" smtClean="0">
                <a:latin typeface="PT Sans"/>
                <a:cs typeface="PT Sans"/>
              </a:rPr>
              <a:t>accepted</a:t>
            </a:r>
            <a:r>
              <a:rPr lang="da-DK" sz="1200" dirty="0" smtClean="0">
                <a:latin typeface="PT Sans"/>
                <a:cs typeface="PT Sans"/>
              </a:rPr>
              <a:t> for </a:t>
            </a:r>
            <a:r>
              <a:rPr lang="da-DK" sz="1200" dirty="0" err="1" smtClean="0">
                <a:latin typeface="PT Sans"/>
                <a:cs typeface="PT Sans"/>
              </a:rPr>
              <a:t>publication</a:t>
            </a:r>
            <a:r>
              <a:rPr lang="da-DK" sz="1200" dirty="0" smtClean="0">
                <a:latin typeface="PT Sans"/>
                <a:cs typeface="PT Sans"/>
              </a:rPr>
              <a:t>.</a:t>
            </a:r>
            <a:endParaRPr lang="da-DK" sz="1200" dirty="0">
              <a:latin typeface="PT Sans"/>
              <a:cs typeface="PT Sans"/>
            </a:endParaRPr>
          </a:p>
        </p:txBody>
      </p:sp>
      <p:sp>
        <p:nvSpPr>
          <p:cNvPr id="10" name="Titel 123"/>
          <p:cNvSpPr txBox="1">
            <a:spLocks/>
          </p:cNvSpPr>
          <p:nvPr/>
        </p:nvSpPr>
        <p:spPr>
          <a:xfrm>
            <a:off x="260648" y="323528"/>
            <a:ext cx="6336704" cy="862286"/>
          </a:xfrm>
          <a:prstGeom prst="rect">
            <a:avLst/>
          </a:prstGeom>
          <a:ln w="38100">
            <a:solidFill>
              <a:srgbClr val="FF0000"/>
            </a:solidFill>
          </a:ln>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4300" b="1" dirty="0" smtClean="0">
                <a:ln>
                  <a:solidFill>
                    <a:prstClr val="white"/>
                  </a:solidFill>
                </a:ln>
                <a:solidFill>
                  <a:srgbClr val="BD0000"/>
                </a:solidFill>
                <a:latin typeface="PT Sans"/>
                <a:ea typeface="Calibri"/>
                <a:cs typeface="PT Sans"/>
              </a:rPr>
              <a:t>SPIM</a:t>
            </a:r>
            <a:r>
              <a:rPr lang="en-GB" sz="4300" b="1" dirty="0" smtClean="0">
                <a:ln>
                  <a:solidFill>
                    <a:prstClr val="white"/>
                  </a:solidFill>
                </a:ln>
                <a:solidFill>
                  <a:srgbClr val="1859FD"/>
                </a:solidFill>
                <a:latin typeface="PT Sans"/>
                <a:ea typeface="Calibri"/>
                <a:cs typeface="PT Sans"/>
              </a:rPr>
              <a:t>EU</a:t>
            </a:r>
            <a:r>
              <a:rPr lang="en-GB" sz="6000" b="1" dirty="0" smtClean="0">
                <a:ln>
                  <a:solidFill>
                    <a:prstClr val="white"/>
                  </a:solidFill>
                </a:ln>
                <a:solidFill>
                  <a:srgbClr val="1859FD"/>
                </a:solidFill>
                <a:latin typeface="PT Sans"/>
                <a:ea typeface="Calibri"/>
                <a:cs typeface="PT Sans"/>
              </a:rPr>
              <a:t> </a:t>
            </a:r>
            <a:r>
              <a:rPr lang="en-GB" sz="2600" b="1" dirty="0" smtClean="0">
                <a:ln>
                  <a:solidFill>
                    <a:prstClr val="white"/>
                  </a:solidFill>
                </a:ln>
                <a:latin typeface="PT Sans"/>
                <a:ea typeface="Calibri"/>
                <a:cs typeface="PT Sans"/>
              </a:rPr>
              <a:t>Newsletter </a:t>
            </a:r>
            <a:r>
              <a:rPr lang="nl-NL" sz="2600" b="1" dirty="0" err="1" smtClean="0">
                <a:ln>
                  <a:solidFill>
                    <a:prstClr val="white"/>
                  </a:solidFill>
                </a:ln>
                <a:latin typeface="PT Sans"/>
                <a:ea typeface="Calibri"/>
                <a:cs typeface="PT Sans"/>
              </a:rPr>
              <a:t>January</a:t>
            </a:r>
            <a:r>
              <a:rPr lang="nl-NL" sz="2600" b="1" dirty="0" smtClean="0">
                <a:ln>
                  <a:solidFill>
                    <a:prstClr val="white"/>
                  </a:solidFill>
                </a:ln>
                <a:latin typeface="PT Sans"/>
                <a:ea typeface="Calibri"/>
                <a:cs typeface="PT Sans"/>
              </a:rPr>
              <a:t> 2018</a:t>
            </a:r>
            <a:endParaRPr lang="en-GB" sz="2600" b="1" dirty="0" smtClean="0">
              <a:ln>
                <a:solidFill>
                  <a:prstClr val="white"/>
                </a:solidFill>
              </a:ln>
              <a:latin typeface="PT Sans"/>
              <a:ea typeface="Calibri"/>
              <a:cs typeface="PT Sans"/>
            </a:endParaRPr>
          </a:p>
        </p:txBody>
      </p:sp>
      <p:sp>
        <p:nvSpPr>
          <p:cNvPr id="14" name="Tekstboks 11"/>
          <p:cNvSpPr txBox="1"/>
          <p:nvPr/>
        </p:nvSpPr>
        <p:spPr>
          <a:xfrm>
            <a:off x="260648" y="7380312"/>
            <a:ext cx="6336704" cy="1415772"/>
          </a:xfrm>
          <a:prstGeom prst="rect">
            <a:avLst/>
          </a:prstGeom>
          <a:noFill/>
          <a:ln w="38100">
            <a:solidFill>
              <a:srgbClr val="FF0000"/>
            </a:solidFill>
          </a:ln>
        </p:spPr>
        <p:txBody>
          <a:bodyPr wrap="square" rtlCol="0">
            <a:spAutoFit/>
          </a:bodyPr>
          <a:lstStyle/>
          <a:p>
            <a:pPr algn="ctr"/>
            <a:r>
              <a:rPr lang="en-GB" sz="1400" b="1" dirty="0" smtClean="0">
                <a:latin typeface="PT Sans"/>
                <a:cs typeface="PT Sans"/>
              </a:rPr>
              <a:t>Work Package 8</a:t>
            </a:r>
          </a:p>
          <a:p>
            <a:r>
              <a:rPr lang="en-GB" sz="1200" dirty="0" smtClean="0">
                <a:latin typeface="PT Sans"/>
                <a:cs typeface="PT Sans"/>
              </a:rPr>
              <a:t>As mentioned on the previous page, </a:t>
            </a:r>
            <a:r>
              <a:rPr lang="da-DK" sz="1200" dirty="0" smtClean="0">
                <a:latin typeface="PT Sans"/>
                <a:cs typeface="PT Sans"/>
              </a:rPr>
              <a:t>WP8 </a:t>
            </a:r>
            <a:r>
              <a:rPr lang="da-DK" sz="1200" dirty="0" err="1">
                <a:latin typeface="PT Sans"/>
                <a:cs typeface="PT Sans"/>
              </a:rPr>
              <a:t>will</a:t>
            </a:r>
            <a:r>
              <a:rPr lang="da-DK" sz="1200" dirty="0">
                <a:latin typeface="PT Sans"/>
                <a:cs typeface="PT Sans"/>
              </a:rPr>
              <a:t> </a:t>
            </a:r>
            <a:r>
              <a:rPr lang="en-US" sz="1200" dirty="0">
                <a:latin typeface="PT Sans"/>
                <a:cs typeface="PT Sans"/>
              </a:rPr>
              <a:t>test the feasibility of implementing </a:t>
            </a:r>
            <a:r>
              <a:rPr lang="en-US" sz="1200" dirty="0" smtClean="0">
                <a:latin typeface="PT Sans"/>
                <a:cs typeface="PT Sans"/>
              </a:rPr>
              <a:t>tailored </a:t>
            </a:r>
            <a:r>
              <a:rPr lang="en-US" sz="1200" dirty="0">
                <a:latin typeface="PT Sans"/>
                <a:cs typeface="PT Sans"/>
              </a:rPr>
              <a:t>selective prevention programs (designed in WP7) in five EU Member States (SWE, DNK, CZE, NLD, GRE)</a:t>
            </a:r>
            <a:r>
              <a:rPr lang="en-US" sz="1200" dirty="0" smtClean="0">
                <a:latin typeface="PT Sans"/>
                <a:cs typeface="PT Sans"/>
              </a:rPr>
              <a:t>, with a particular focus on GP and patient </a:t>
            </a:r>
            <a:r>
              <a:rPr lang="en-US" sz="1200" dirty="0">
                <a:latin typeface="PT Sans"/>
                <a:cs typeface="PT Sans"/>
              </a:rPr>
              <a:t>acceptance and participation </a:t>
            </a:r>
            <a:r>
              <a:rPr lang="en-US" sz="1200" dirty="0" smtClean="0">
                <a:latin typeface="PT Sans"/>
                <a:cs typeface="PT Sans"/>
              </a:rPr>
              <a:t>rate. We finalized the protocol for this study in November, and are currently in the process of implementing the intervention in each of the five SPIMEU countries. We aim to have the final results in April, 2018. </a:t>
            </a:r>
            <a:endParaRPr lang="en-GB" sz="1200" dirty="0" smtClean="0">
              <a:latin typeface="PT Sans"/>
              <a:cs typeface="PT Sans"/>
            </a:endParaRPr>
          </a:p>
        </p:txBody>
      </p:sp>
    </p:spTree>
    <p:extLst>
      <p:ext uri="{BB962C8B-B14F-4D97-AF65-F5344CB8AC3E}">
        <p14:creationId xmlns:p14="http://schemas.microsoft.com/office/powerpoint/2010/main" val="1379527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boks 2"/>
          <p:cNvSpPr txBox="1">
            <a:spLocks noGrp="1"/>
          </p:cNvSpPr>
          <p:nvPr>
            <p:ph type="title"/>
          </p:nvPr>
        </p:nvSpPr>
        <p:spPr>
          <a:xfrm>
            <a:off x="260648" y="1543018"/>
            <a:ext cx="6336704" cy="369332"/>
          </a:xfrm>
          <a:prstGeom prst="rect">
            <a:avLst/>
          </a:prstGeom>
          <a:noFill/>
          <a:ln w="38100">
            <a:solidFill>
              <a:srgbClr val="3366FF"/>
            </a:solidFill>
          </a:ln>
        </p:spPr>
        <p:txBody>
          <a:bodyPr wrap="square" rtlCol="0">
            <a:spAutoFit/>
          </a:bodyPr>
          <a:lstStyle/>
          <a:p>
            <a:pPr algn="ctr"/>
            <a:r>
              <a:rPr lang="en-GB" sz="1800" b="1" dirty="0" smtClean="0">
                <a:ln>
                  <a:solidFill>
                    <a:prstClr val="white"/>
                  </a:solidFill>
                </a:ln>
                <a:solidFill>
                  <a:srgbClr val="BD0000"/>
                </a:solidFill>
                <a:ea typeface="Calibri"/>
                <a:cs typeface="ArialMT"/>
              </a:rPr>
              <a:t>SPIM</a:t>
            </a:r>
            <a:r>
              <a:rPr lang="en-GB" sz="1800" b="1" dirty="0" smtClean="0">
                <a:ln>
                  <a:solidFill>
                    <a:prstClr val="white"/>
                  </a:solidFill>
                </a:ln>
                <a:solidFill>
                  <a:srgbClr val="1859FD"/>
                </a:solidFill>
                <a:ea typeface="Calibri"/>
                <a:cs typeface="ArialMT"/>
              </a:rPr>
              <a:t>EU </a:t>
            </a:r>
            <a:r>
              <a:rPr lang="da-DK" sz="1800" b="1" dirty="0" smtClean="0"/>
              <a:t>UPCOMING EVENTS</a:t>
            </a:r>
            <a:endParaRPr lang="da-DK" sz="1800" b="1" dirty="0"/>
          </a:p>
        </p:txBody>
      </p:sp>
      <p:sp>
        <p:nvSpPr>
          <p:cNvPr id="5" name="Tekstboks 2"/>
          <p:cNvSpPr txBox="1">
            <a:spLocks/>
          </p:cNvSpPr>
          <p:nvPr/>
        </p:nvSpPr>
        <p:spPr>
          <a:xfrm>
            <a:off x="260648" y="2267744"/>
            <a:ext cx="6336704" cy="1785104"/>
          </a:xfrm>
          <a:prstGeom prst="rect">
            <a:avLst/>
          </a:prstGeom>
          <a:noFill/>
          <a:ln w="38100">
            <a:solidFill>
              <a:srgbClr val="FF0000"/>
            </a:solidFill>
          </a:ln>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a-DK" sz="1400" b="1" dirty="0" smtClean="0">
                <a:latin typeface="PT Sans"/>
                <a:cs typeface="PT Sans"/>
              </a:rPr>
              <a:t>WONCA 2018</a:t>
            </a:r>
          </a:p>
          <a:p>
            <a:pPr algn="l"/>
            <a:r>
              <a:rPr lang="en-US" sz="1200" dirty="0" smtClean="0">
                <a:latin typeface="PT Sans"/>
                <a:cs typeface="PT Sans"/>
              </a:rPr>
              <a:t>The College of Family Physicians in Poland will host the 2018 WONCA Europe Conference from May 24-27, 2018, in Krakow Poland. Once again, the SPIMEU team will be there presenting the results of the various WPs. We will also conduct at least one workshop, focusing on the findings from the WP8 feasibility study and the conclusions of the WP2 ‘Tool Kit’ paper. The workshop will center on the dissemination of our acquired practical knowledge and guidance on the implementation of selective preventative measures targeting CMD. If our workshop abstract is accepted by the WONCA 2018 committee, we will publish an abstract on our website. We hope to see you at the conference!</a:t>
            </a:r>
            <a:endParaRPr lang="en-US" sz="1200" dirty="0">
              <a:latin typeface="PT Sans"/>
              <a:cs typeface="PT Sans"/>
            </a:endParaRPr>
          </a:p>
        </p:txBody>
      </p:sp>
      <p:sp>
        <p:nvSpPr>
          <p:cNvPr id="7" name="Titel 123"/>
          <p:cNvSpPr txBox="1">
            <a:spLocks/>
          </p:cNvSpPr>
          <p:nvPr/>
        </p:nvSpPr>
        <p:spPr>
          <a:xfrm>
            <a:off x="260648" y="323528"/>
            <a:ext cx="6336704" cy="862286"/>
          </a:xfrm>
          <a:prstGeom prst="rect">
            <a:avLst/>
          </a:prstGeom>
          <a:ln w="38100">
            <a:solidFill>
              <a:srgbClr val="FF0000"/>
            </a:solidFill>
          </a:ln>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4300" b="1" dirty="0" smtClean="0">
                <a:ln>
                  <a:solidFill>
                    <a:prstClr val="white"/>
                  </a:solidFill>
                </a:ln>
                <a:solidFill>
                  <a:srgbClr val="BD0000"/>
                </a:solidFill>
                <a:latin typeface="PT Sans"/>
                <a:ea typeface="Calibri"/>
                <a:cs typeface="PT Sans"/>
              </a:rPr>
              <a:t>SPIM</a:t>
            </a:r>
            <a:r>
              <a:rPr lang="en-GB" sz="4300" b="1" dirty="0" smtClean="0">
                <a:ln>
                  <a:solidFill>
                    <a:prstClr val="white"/>
                  </a:solidFill>
                </a:ln>
                <a:solidFill>
                  <a:srgbClr val="1859FD"/>
                </a:solidFill>
                <a:latin typeface="PT Sans"/>
                <a:ea typeface="Calibri"/>
                <a:cs typeface="PT Sans"/>
              </a:rPr>
              <a:t>EU</a:t>
            </a:r>
            <a:r>
              <a:rPr lang="en-GB" sz="6000" b="1" dirty="0" smtClean="0">
                <a:ln>
                  <a:solidFill>
                    <a:prstClr val="white"/>
                  </a:solidFill>
                </a:ln>
                <a:solidFill>
                  <a:srgbClr val="1859FD"/>
                </a:solidFill>
                <a:latin typeface="PT Sans"/>
                <a:ea typeface="Calibri"/>
                <a:cs typeface="PT Sans"/>
              </a:rPr>
              <a:t> </a:t>
            </a:r>
            <a:r>
              <a:rPr lang="en-GB" sz="2600" b="1" dirty="0" smtClean="0">
                <a:ln>
                  <a:solidFill>
                    <a:prstClr val="white"/>
                  </a:solidFill>
                </a:ln>
                <a:latin typeface="PT Sans"/>
                <a:ea typeface="Calibri"/>
                <a:cs typeface="PT Sans"/>
              </a:rPr>
              <a:t>Newsletter </a:t>
            </a:r>
            <a:r>
              <a:rPr lang="nl-NL" sz="2600" b="1" dirty="0" err="1" smtClean="0">
                <a:ln>
                  <a:solidFill>
                    <a:prstClr val="white"/>
                  </a:solidFill>
                </a:ln>
                <a:latin typeface="PT Sans"/>
                <a:ea typeface="Calibri"/>
                <a:cs typeface="PT Sans"/>
              </a:rPr>
              <a:t>January</a:t>
            </a:r>
            <a:r>
              <a:rPr lang="nl-NL" sz="2600" b="1" dirty="0" smtClean="0">
                <a:ln>
                  <a:solidFill>
                    <a:prstClr val="white"/>
                  </a:solidFill>
                </a:ln>
                <a:latin typeface="PT Sans"/>
                <a:ea typeface="Calibri"/>
                <a:cs typeface="PT Sans"/>
              </a:rPr>
              <a:t> 2018</a:t>
            </a:r>
            <a:endParaRPr lang="en-GB" sz="2600" b="1" dirty="0" smtClean="0">
              <a:ln>
                <a:solidFill>
                  <a:prstClr val="white"/>
                </a:solidFill>
              </a:ln>
              <a:latin typeface="PT Sans"/>
              <a:ea typeface="Calibri"/>
              <a:cs typeface="PT Sans"/>
            </a:endParaRPr>
          </a:p>
        </p:txBody>
      </p:sp>
    </p:spTree>
    <p:extLst>
      <p:ext uri="{BB962C8B-B14F-4D97-AF65-F5344CB8AC3E}">
        <p14:creationId xmlns:p14="http://schemas.microsoft.com/office/powerpoint/2010/main" val="253446339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1595</TotalTime>
  <Words>921</Words>
  <Application>Microsoft Office PowerPoint</Application>
  <PresentationFormat>Diavoorstelling (4:3)</PresentationFormat>
  <Paragraphs>37</Paragraphs>
  <Slides>4</Slides>
  <Notes>0</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Kantoorthema</vt:lpstr>
      <vt:lpstr>PowerPoint-presentatie</vt:lpstr>
      <vt:lpstr>PowerPoint-presentatie</vt:lpstr>
      <vt:lpstr>PowerPoint-presentatie</vt:lpstr>
      <vt:lpstr>SPIMEU UPCOMING EVENTS</vt:lpstr>
    </vt:vector>
  </TitlesOfParts>
  <Company>Nivel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Anne-Karien de Waard</dc:creator>
  <cp:lastModifiedBy>Mark Nielen</cp:lastModifiedBy>
  <cp:revision>104</cp:revision>
  <dcterms:created xsi:type="dcterms:W3CDTF">2015-10-30T10:33:19Z</dcterms:created>
  <dcterms:modified xsi:type="dcterms:W3CDTF">2018-04-03T06:24:45Z</dcterms:modified>
</cp:coreProperties>
</file>