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6858000" cy="9144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0FD"/>
    <a:srgbClr val="BD0000"/>
    <a:srgbClr val="185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7" autoAdjust="0"/>
    <p:restoredTop sz="99321" autoAdjust="0"/>
  </p:normalViewPr>
  <p:slideViewPr>
    <p:cSldViewPr>
      <p:cViewPr>
        <p:scale>
          <a:sx n="103" d="100"/>
          <a:sy n="103" d="100"/>
        </p:scale>
        <p:origin x="-1304" y="6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regneark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regneark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regnear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000" b="0">
                <a:solidFill>
                  <a:schemeClr val="tx1"/>
                </a:solidFill>
              </a:defRPr>
            </a:pPr>
            <a:r>
              <a:rPr lang="nl-NL" sz="1000" b="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Selevtive</a:t>
            </a:r>
            <a:r>
              <a:rPr lang="nl-NL" sz="10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prevention of CMD is </a:t>
            </a:r>
            <a:r>
              <a:rPr lang="nl-NL" sz="1000" b="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useful</a:t>
            </a:r>
            <a:r>
              <a:rPr lang="nl-NL" sz="10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nl-NL" sz="1000" b="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GPs</a:t>
            </a:r>
            <a:r>
              <a:rPr lang="nl-NL" sz="10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nl-NL" sz="10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235050516416064"/>
          <c:y val="0.00167026896001454"/>
        </c:manualLayout>
      </c:layout>
      <c:overlay val="0"/>
    </c:title>
    <c:autoTitleDeleted val="0"/>
    <c:plotArea>
      <c:layout>
        <c:manualLayout>
          <c:layoutTarget val="inner"/>
          <c:xMode val="edge"/>
          <c:yMode val="edge"/>
          <c:x val="0.137515700299544"/>
          <c:y val="0.113797761199493"/>
          <c:w val="0.835089054158067"/>
          <c:h val="0.787148049807876"/>
        </c:manualLayout>
      </c:layout>
      <c:barChart>
        <c:barDir val="col"/>
        <c:grouping val="clustered"/>
        <c:varyColors val="0"/>
        <c:ser>
          <c:idx val="0"/>
          <c:order val="0"/>
          <c:tx>
            <c:strRef>
              <c:f>Blad1!$B$1</c:f>
              <c:strCache>
                <c:ptCount val="1"/>
                <c:pt idx="0">
                  <c:v>Sweden</c:v>
                </c:pt>
              </c:strCache>
            </c:strRef>
          </c:tx>
          <c:invertIfNegative val="0"/>
          <c:cat>
            <c:strRef>
              <c:f>Blad1!$A$2:$A$3</c:f>
              <c:strCache>
                <c:ptCount val="2"/>
                <c:pt idx="0">
                  <c:v>...is useful </c:v>
                </c:pt>
                <c:pt idx="1">
                  <c:v>...belongs to the tasks of the GP </c:v>
                </c:pt>
              </c:strCache>
            </c:strRef>
          </c:cat>
          <c:val>
            <c:numRef>
              <c:f>Blad1!$B$2:$B$3</c:f>
              <c:numCache>
                <c:formatCode>General</c:formatCode>
                <c:ptCount val="2"/>
                <c:pt idx="0">
                  <c:v>73.0</c:v>
                </c:pt>
                <c:pt idx="1">
                  <c:v>83.0</c:v>
                </c:pt>
              </c:numCache>
            </c:numRef>
          </c:val>
          <c:extLst xmlns:c16r2="http://schemas.microsoft.com/office/drawing/2015/06/chart">
            <c:ext xmlns:c16="http://schemas.microsoft.com/office/drawing/2014/chart" uri="{C3380CC4-5D6E-409C-BE32-E72D297353CC}">
              <c16:uniqueId val="{00000000-49C1-47C5-B2D7-D5022E1FF867}"/>
            </c:ext>
          </c:extLst>
        </c:ser>
        <c:ser>
          <c:idx val="1"/>
          <c:order val="1"/>
          <c:tx>
            <c:strRef>
              <c:f>Blad1!$C$1</c:f>
              <c:strCache>
                <c:ptCount val="1"/>
                <c:pt idx="0">
                  <c:v>Denmark</c:v>
                </c:pt>
              </c:strCache>
            </c:strRef>
          </c:tx>
          <c:invertIfNegative val="0"/>
          <c:cat>
            <c:strRef>
              <c:f>Blad1!$A$2:$A$3</c:f>
              <c:strCache>
                <c:ptCount val="2"/>
                <c:pt idx="0">
                  <c:v>...is useful </c:v>
                </c:pt>
                <c:pt idx="1">
                  <c:v>...belongs to the tasks of the GP </c:v>
                </c:pt>
              </c:strCache>
            </c:strRef>
          </c:cat>
          <c:val>
            <c:numRef>
              <c:f>Blad1!$C$2:$C$3</c:f>
              <c:numCache>
                <c:formatCode>General</c:formatCode>
                <c:ptCount val="2"/>
                <c:pt idx="0">
                  <c:v>69.0</c:v>
                </c:pt>
                <c:pt idx="1">
                  <c:v>75.0</c:v>
                </c:pt>
              </c:numCache>
            </c:numRef>
          </c:val>
          <c:extLst xmlns:c16r2="http://schemas.microsoft.com/office/drawing/2015/06/chart">
            <c:ext xmlns:c16="http://schemas.microsoft.com/office/drawing/2014/chart" uri="{C3380CC4-5D6E-409C-BE32-E72D297353CC}">
              <c16:uniqueId val="{00000001-49C1-47C5-B2D7-D5022E1FF867}"/>
            </c:ext>
          </c:extLst>
        </c:ser>
        <c:ser>
          <c:idx val="2"/>
          <c:order val="2"/>
          <c:tx>
            <c:strRef>
              <c:f>Blad1!$D$1</c:f>
              <c:strCache>
                <c:ptCount val="1"/>
                <c:pt idx="0">
                  <c:v>The Netherlands</c:v>
                </c:pt>
              </c:strCache>
            </c:strRef>
          </c:tx>
          <c:invertIfNegative val="0"/>
          <c:cat>
            <c:strRef>
              <c:f>Blad1!$A$2:$A$3</c:f>
              <c:strCache>
                <c:ptCount val="2"/>
                <c:pt idx="0">
                  <c:v>...is useful </c:v>
                </c:pt>
                <c:pt idx="1">
                  <c:v>...belongs to the tasks of the GP </c:v>
                </c:pt>
              </c:strCache>
            </c:strRef>
          </c:cat>
          <c:val>
            <c:numRef>
              <c:f>Blad1!$D$2:$D$3</c:f>
              <c:numCache>
                <c:formatCode>General</c:formatCode>
                <c:ptCount val="2"/>
                <c:pt idx="0">
                  <c:v>81.0</c:v>
                </c:pt>
                <c:pt idx="1">
                  <c:v>74.0</c:v>
                </c:pt>
              </c:numCache>
            </c:numRef>
          </c:val>
          <c:extLst xmlns:c16r2="http://schemas.microsoft.com/office/drawing/2015/06/chart">
            <c:ext xmlns:c16="http://schemas.microsoft.com/office/drawing/2014/chart" uri="{C3380CC4-5D6E-409C-BE32-E72D297353CC}">
              <c16:uniqueId val="{00000002-49C1-47C5-B2D7-D5022E1FF867}"/>
            </c:ext>
          </c:extLst>
        </c:ser>
        <c:ser>
          <c:idx val="3"/>
          <c:order val="3"/>
          <c:tx>
            <c:strRef>
              <c:f>Blad1!$E$1</c:f>
              <c:strCache>
                <c:ptCount val="1"/>
                <c:pt idx="0">
                  <c:v>Greece</c:v>
                </c:pt>
              </c:strCache>
            </c:strRef>
          </c:tx>
          <c:invertIfNegative val="0"/>
          <c:cat>
            <c:strRef>
              <c:f>Blad1!$A$2:$A$3</c:f>
              <c:strCache>
                <c:ptCount val="2"/>
                <c:pt idx="0">
                  <c:v>...is useful </c:v>
                </c:pt>
                <c:pt idx="1">
                  <c:v>...belongs to the tasks of the GP </c:v>
                </c:pt>
              </c:strCache>
            </c:strRef>
          </c:cat>
          <c:val>
            <c:numRef>
              <c:f>Blad1!$E$2:$E$3</c:f>
              <c:numCache>
                <c:formatCode>General</c:formatCode>
                <c:ptCount val="2"/>
                <c:pt idx="0">
                  <c:v>93.0</c:v>
                </c:pt>
                <c:pt idx="1">
                  <c:v>95.0</c:v>
                </c:pt>
              </c:numCache>
            </c:numRef>
          </c:val>
          <c:extLst xmlns:c16r2="http://schemas.microsoft.com/office/drawing/2015/06/chart">
            <c:ext xmlns:c16="http://schemas.microsoft.com/office/drawing/2014/chart" uri="{C3380CC4-5D6E-409C-BE32-E72D297353CC}">
              <c16:uniqueId val="{00000003-49C1-47C5-B2D7-D5022E1FF867}"/>
            </c:ext>
          </c:extLst>
        </c:ser>
        <c:ser>
          <c:idx val="4"/>
          <c:order val="4"/>
          <c:tx>
            <c:strRef>
              <c:f>Blad1!$F$1</c:f>
              <c:strCache>
                <c:ptCount val="1"/>
                <c:pt idx="0">
                  <c:v>The Czech Republic</c:v>
                </c:pt>
              </c:strCache>
            </c:strRef>
          </c:tx>
          <c:invertIfNegative val="0"/>
          <c:cat>
            <c:strRef>
              <c:f>Blad1!$A$2:$A$3</c:f>
              <c:strCache>
                <c:ptCount val="2"/>
                <c:pt idx="0">
                  <c:v>...is useful </c:v>
                </c:pt>
                <c:pt idx="1">
                  <c:v>...belongs to the tasks of the GP </c:v>
                </c:pt>
              </c:strCache>
            </c:strRef>
          </c:cat>
          <c:val>
            <c:numRef>
              <c:f>Blad1!$F$2:$F$3</c:f>
              <c:numCache>
                <c:formatCode>General</c:formatCode>
                <c:ptCount val="2"/>
                <c:pt idx="0">
                  <c:v>83.0</c:v>
                </c:pt>
                <c:pt idx="1">
                  <c:v>92.0</c:v>
                </c:pt>
              </c:numCache>
            </c:numRef>
          </c:val>
          <c:extLst xmlns:c16r2="http://schemas.microsoft.com/office/drawing/2015/06/chart">
            <c:ext xmlns:c16="http://schemas.microsoft.com/office/drawing/2014/chart" uri="{C3380CC4-5D6E-409C-BE32-E72D297353CC}">
              <c16:uniqueId val="{00000004-49C1-47C5-B2D7-D5022E1FF867}"/>
            </c:ext>
          </c:extLst>
        </c:ser>
        <c:dLbls>
          <c:showLegendKey val="0"/>
          <c:showVal val="0"/>
          <c:showCatName val="0"/>
          <c:showSerName val="0"/>
          <c:showPercent val="0"/>
          <c:showBubbleSize val="0"/>
        </c:dLbls>
        <c:gapWidth val="150"/>
        <c:axId val="-2130567160"/>
        <c:axId val="-2130564104"/>
      </c:barChart>
      <c:catAx>
        <c:axId val="-2130567160"/>
        <c:scaling>
          <c:orientation val="minMax"/>
        </c:scaling>
        <c:delete val="1"/>
        <c:axPos val="b"/>
        <c:numFmt formatCode="General" sourceLinked="0"/>
        <c:majorTickMark val="out"/>
        <c:minorTickMark val="none"/>
        <c:tickLblPos val="nextTo"/>
        <c:crossAx val="-2130564104"/>
        <c:crosses val="autoZero"/>
        <c:auto val="1"/>
        <c:lblAlgn val="ctr"/>
        <c:lblOffset val="100"/>
        <c:noMultiLvlLbl val="0"/>
      </c:catAx>
      <c:valAx>
        <c:axId val="-2130564104"/>
        <c:scaling>
          <c:orientation val="minMax"/>
        </c:scaling>
        <c:delete val="0"/>
        <c:axPos val="l"/>
        <c:majorGridlines>
          <c:spPr>
            <a:ln>
              <a:solidFill>
                <a:srgbClr val="4F81BD"/>
              </a:solidFill>
            </a:ln>
          </c:spPr>
        </c:majorGridlines>
        <c:title>
          <c:tx>
            <c:rich>
              <a:bodyPr rot="-5400000" vert="horz"/>
              <a:lstStyle/>
              <a:p>
                <a:pPr>
                  <a:defRPr sz="1000" b="0">
                    <a:latin typeface="Segoe UI" panose="020B0502040204020203" pitchFamily="34" charset="0"/>
                    <a:ea typeface="Segoe UI" panose="020B0502040204020203" pitchFamily="34" charset="0"/>
                    <a:cs typeface="Segoe UI" panose="020B0502040204020203" pitchFamily="34" charset="0"/>
                  </a:defRPr>
                </a:pPr>
                <a:r>
                  <a:rPr lang="nl-NL" sz="1000" b="0" dirty="0">
                    <a:latin typeface="Segoe UI" panose="020B0502040204020203" pitchFamily="34" charset="0"/>
                    <a:ea typeface="Segoe UI" panose="020B0502040204020203" pitchFamily="34" charset="0"/>
                    <a:cs typeface="Segoe UI" panose="020B0502040204020203" pitchFamily="34" charset="0"/>
                  </a:rPr>
                  <a:t>% </a:t>
                </a:r>
                <a:r>
                  <a:rPr lang="nl-NL" sz="1000" b="0" dirty="0" err="1">
                    <a:latin typeface="Segoe UI" panose="020B0502040204020203" pitchFamily="34" charset="0"/>
                    <a:ea typeface="Segoe UI" panose="020B0502040204020203" pitchFamily="34" charset="0"/>
                    <a:cs typeface="Segoe UI" panose="020B0502040204020203" pitchFamily="34" charset="0"/>
                  </a:rPr>
                  <a:t>agree</a:t>
                </a:r>
                <a:endParaRPr lang="nl-NL" sz="1000" b="0" dirty="0">
                  <a:latin typeface="Segoe UI" panose="020B0502040204020203" pitchFamily="34" charset="0"/>
                  <a:ea typeface="Segoe UI" panose="020B0502040204020203" pitchFamily="34" charset="0"/>
                  <a:cs typeface="Segoe UI" panose="020B0502040204020203" pitchFamily="34" charset="0"/>
                </a:endParaRPr>
              </a:p>
            </c:rich>
          </c:tx>
          <c:layout/>
          <c:overlay val="0"/>
        </c:title>
        <c:numFmt formatCode="General" sourceLinked="1"/>
        <c:majorTickMark val="out"/>
        <c:minorTickMark val="none"/>
        <c:tickLblPos val="nextTo"/>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da-DK"/>
          </a:p>
        </c:txPr>
        <c:crossAx val="-2130567160"/>
        <c:crosses val="autoZero"/>
        <c:crossBetween val="between"/>
      </c:valAx>
    </c:plotArea>
    <c:plotVisOnly val="1"/>
    <c:dispBlanksAs val="gap"/>
    <c:showDLblsOverMax val="0"/>
  </c:chart>
  <c:spPr>
    <a:ln>
      <a:noFill/>
    </a:ln>
  </c:spPr>
  <c:txPr>
    <a:bodyPr/>
    <a:lstStyle/>
    <a:p>
      <a:pPr>
        <a:defRPr sz="1800"/>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000" b="0">
                <a:solidFill>
                  <a:schemeClr val="tx1"/>
                </a:solidFill>
              </a:defRPr>
            </a:pPr>
            <a:r>
              <a:rPr lang="nl-NL" sz="1000" b="0" dirty="0">
                <a:solidFill>
                  <a:schemeClr val="tx1"/>
                </a:solidFill>
              </a:rPr>
              <a:t>A </a:t>
            </a:r>
            <a:r>
              <a:rPr lang="nl-NL" sz="1000" b="0" dirty="0" err="1" smtClean="0">
                <a:solidFill>
                  <a:schemeClr val="tx1"/>
                </a:solidFill>
              </a:rPr>
              <a:t>disease</a:t>
            </a:r>
            <a:r>
              <a:rPr lang="nl-NL" sz="1000" b="0" dirty="0" smtClean="0">
                <a:solidFill>
                  <a:schemeClr val="tx1"/>
                </a:solidFill>
              </a:rPr>
              <a:t> management program is </a:t>
            </a:r>
            <a:r>
              <a:rPr lang="nl-NL" sz="1000" b="0" dirty="0" err="1">
                <a:solidFill>
                  <a:schemeClr val="tx1"/>
                </a:solidFill>
              </a:rPr>
              <a:t>available</a:t>
            </a:r>
            <a:r>
              <a:rPr lang="nl-NL" sz="1000" b="0" dirty="0">
                <a:solidFill>
                  <a:schemeClr val="tx1"/>
                </a:solidFill>
              </a:rPr>
              <a:t> </a:t>
            </a:r>
            <a:r>
              <a:rPr lang="nl-NL" sz="1000" b="0" dirty="0" err="1">
                <a:solidFill>
                  <a:schemeClr val="tx1"/>
                </a:solidFill>
              </a:rPr>
              <a:t>for</a:t>
            </a:r>
            <a:r>
              <a:rPr lang="nl-NL" sz="1000" b="0" dirty="0">
                <a:solidFill>
                  <a:schemeClr val="tx1"/>
                </a:solidFill>
              </a:rPr>
              <a:t> </a:t>
            </a:r>
            <a:r>
              <a:rPr lang="nl-NL" sz="1000" b="0" dirty="0" err="1">
                <a:solidFill>
                  <a:schemeClr val="tx1"/>
                </a:solidFill>
              </a:rPr>
              <a:t>patients</a:t>
            </a:r>
            <a:r>
              <a:rPr lang="nl-NL" sz="1000" b="0" dirty="0">
                <a:solidFill>
                  <a:schemeClr val="tx1"/>
                </a:solidFill>
              </a:rPr>
              <a:t> </a:t>
            </a:r>
            <a:r>
              <a:rPr lang="nl-NL" sz="1000" b="0" baseline="0" dirty="0" smtClean="0">
                <a:solidFill>
                  <a:schemeClr val="tx1"/>
                </a:solidFill>
              </a:rPr>
              <a:t>at risk of CMD</a:t>
            </a:r>
            <a:endParaRPr lang="nl-NL" sz="1000" b="0" dirty="0">
              <a:solidFill>
                <a:schemeClr val="tx1"/>
              </a:solidFill>
            </a:endParaRPr>
          </a:p>
        </c:rich>
      </c:tx>
      <c:layout>
        <c:manualLayout>
          <c:xMode val="edge"/>
          <c:yMode val="edge"/>
          <c:x val="0.152769543909572"/>
          <c:y val="0.0"/>
        </c:manualLayout>
      </c:layout>
      <c:overlay val="0"/>
    </c:title>
    <c:autoTitleDeleted val="0"/>
    <c:plotArea>
      <c:layout>
        <c:manualLayout>
          <c:layoutTarget val="inner"/>
          <c:xMode val="edge"/>
          <c:yMode val="edge"/>
          <c:x val="0.149987852622671"/>
          <c:y val="0.135578299941982"/>
          <c:w val="0.820132284264871"/>
          <c:h val="0.804444112280145"/>
        </c:manualLayout>
      </c:layout>
      <c:barChart>
        <c:barDir val="col"/>
        <c:grouping val="clustered"/>
        <c:varyColors val="0"/>
        <c:ser>
          <c:idx val="0"/>
          <c:order val="0"/>
          <c:tx>
            <c:strRef>
              <c:f>Blad1!$B$1</c:f>
              <c:strCache>
                <c:ptCount val="1"/>
                <c:pt idx="0">
                  <c:v>Sweden</c:v>
                </c:pt>
              </c:strCache>
            </c:strRef>
          </c:tx>
          <c:spPr>
            <a:solidFill>
              <a:srgbClr val="4F81BD"/>
            </a:solidFill>
          </c:spPr>
          <c:invertIfNegative val="0"/>
          <c:cat>
            <c:strRef>
              <c:f>Blad1!$A$2:$A$3</c:f>
              <c:strCache>
                <c:ptCount val="2"/>
                <c:pt idx="0">
                  <c:v>...≥ 1 risk factor for CMD</c:v>
                </c:pt>
                <c:pt idx="1">
                  <c:v>...diabetes</c:v>
                </c:pt>
              </c:strCache>
            </c:strRef>
          </c:cat>
          <c:val>
            <c:numRef>
              <c:f>Blad1!$B$2:$B$3</c:f>
              <c:numCache>
                <c:formatCode>General</c:formatCode>
                <c:ptCount val="2"/>
                <c:pt idx="0">
                  <c:v>57.0</c:v>
                </c:pt>
                <c:pt idx="1">
                  <c:v>90.0</c:v>
                </c:pt>
              </c:numCache>
            </c:numRef>
          </c:val>
          <c:extLst xmlns:c16r2="http://schemas.microsoft.com/office/drawing/2015/06/chart">
            <c:ext xmlns:c16="http://schemas.microsoft.com/office/drawing/2014/chart" uri="{C3380CC4-5D6E-409C-BE32-E72D297353CC}">
              <c16:uniqueId val="{00000000-FCF0-4E1E-8039-96CD0820145A}"/>
            </c:ext>
          </c:extLst>
        </c:ser>
        <c:ser>
          <c:idx val="1"/>
          <c:order val="1"/>
          <c:tx>
            <c:strRef>
              <c:f>Blad1!$C$1</c:f>
              <c:strCache>
                <c:ptCount val="1"/>
                <c:pt idx="0">
                  <c:v>Denmark</c:v>
                </c:pt>
              </c:strCache>
            </c:strRef>
          </c:tx>
          <c:spPr>
            <a:solidFill>
              <a:srgbClr val="C0504D"/>
            </a:solidFill>
          </c:spPr>
          <c:invertIfNegative val="0"/>
          <c:cat>
            <c:strRef>
              <c:f>Blad1!$A$2:$A$3</c:f>
              <c:strCache>
                <c:ptCount val="2"/>
                <c:pt idx="0">
                  <c:v>...≥ 1 risk factor for CMD</c:v>
                </c:pt>
                <c:pt idx="1">
                  <c:v>...diabetes</c:v>
                </c:pt>
              </c:strCache>
            </c:strRef>
          </c:cat>
          <c:val>
            <c:numRef>
              <c:f>Blad1!$C$2:$C$3</c:f>
              <c:numCache>
                <c:formatCode>General</c:formatCode>
                <c:ptCount val="2"/>
                <c:pt idx="0">
                  <c:v>73.0</c:v>
                </c:pt>
                <c:pt idx="1">
                  <c:v>93.0</c:v>
                </c:pt>
              </c:numCache>
            </c:numRef>
          </c:val>
          <c:extLst xmlns:c16r2="http://schemas.microsoft.com/office/drawing/2015/06/chart">
            <c:ext xmlns:c16="http://schemas.microsoft.com/office/drawing/2014/chart" uri="{C3380CC4-5D6E-409C-BE32-E72D297353CC}">
              <c16:uniqueId val="{00000001-FCF0-4E1E-8039-96CD0820145A}"/>
            </c:ext>
          </c:extLst>
        </c:ser>
        <c:ser>
          <c:idx val="2"/>
          <c:order val="2"/>
          <c:tx>
            <c:strRef>
              <c:f>Blad1!$D$1</c:f>
              <c:strCache>
                <c:ptCount val="1"/>
                <c:pt idx="0">
                  <c:v>The Netherlands</c:v>
                </c:pt>
              </c:strCache>
            </c:strRef>
          </c:tx>
          <c:spPr>
            <a:solidFill>
              <a:srgbClr val="9BBB59"/>
            </a:solidFill>
          </c:spPr>
          <c:invertIfNegative val="0"/>
          <c:cat>
            <c:strRef>
              <c:f>Blad1!$A$2:$A$3</c:f>
              <c:strCache>
                <c:ptCount val="2"/>
                <c:pt idx="0">
                  <c:v>...≥ 1 risk factor for CMD</c:v>
                </c:pt>
                <c:pt idx="1">
                  <c:v>...diabetes</c:v>
                </c:pt>
              </c:strCache>
            </c:strRef>
          </c:cat>
          <c:val>
            <c:numRef>
              <c:f>Blad1!$D$2:$D$3</c:f>
              <c:numCache>
                <c:formatCode>General</c:formatCode>
                <c:ptCount val="2"/>
                <c:pt idx="0">
                  <c:v>76.0</c:v>
                </c:pt>
                <c:pt idx="1">
                  <c:v>95.0</c:v>
                </c:pt>
              </c:numCache>
            </c:numRef>
          </c:val>
          <c:extLst xmlns:c16r2="http://schemas.microsoft.com/office/drawing/2015/06/chart">
            <c:ext xmlns:c16="http://schemas.microsoft.com/office/drawing/2014/chart" uri="{C3380CC4-5D6E-409C-BE32-E72D297353CC}">
              <c16:uniqueId val="{00000002-FCF0-4E1E-8039-96CD0820145A}"/>
            </c:ext>
          </c:extLst>
        </c:ser>
        <c:ser>
          <c:idx val="3"/>
          <c:order val="3"/>
          <c:tx>
            <c:strRef>
              <c:f>Blad1!$E$1</c:f>
              <c:strCache>
                <c:ptCount val="1"/>
                <c:pt idx="0">
                  <c:v>Greece</c:v>
                </c:pt>
              </c:strCache>
            </c:strRef>
          </c:tx>
          <c:spPr>
            <a:ln>
              <a:solidFill>
                <a:srgbClr val="1F497D">
                  <a:lumMod val="60000"/>
                  <a:lumOff val="40000"/>
                </a:srgbClr>
              </a:solidFill>
            </a:ln>
          </c:spPr>
          <c:invertIfNegative val="0"/>
          <c:cat>
            <c:strRef>
              <c:f>Blad1!$A$2:$A$3</c:f>
              <c:strCache>
                <c:ptCount val="2"/>
                <c:pt idx="0">
                  <c:v>...≥ 1 risk factor for CMD</c:v>
                </c:pt>
                <c:pt idx="1">
                  <c:v>...diabetes</c:v>
                </c:pt>
              </c:strCache>
            </c:strRef>
          </c:cat>
          <c:val>
            <c:numRef>
              <c:f>Blad1!$E$2:$E$3</c:f>
              <c:numCache>
                <c:formatCode>General</c:formatCode>
                <c:ptCount val="2"/>
                <c:pt idx="0">
                  <c:v>50.0</c:v>
                </c:pt>
                <c:pt idx="1">
                  <c:v>56.0</c:v>
                </c:pt>
              </c:numCache>
            </c:numRef>
          </c:val>
          <c:extLst xmlns:c16r2="http://schemas.microsoft.com/office/drawing/2015/06/chart">
            <c:ext xmlns:c16="http://schemas.microsoft.com/office/drawing/2014/chart" uri="{C3380CC4-5D6E-409C-BE32-E72D297353CC}">
              <c16:uniqueId val="{00000003-FCF0-4E1E-8039-96CD0820145A}"/>
            </c:ext>
          </c:extLst>
        </c:ser>
        <c:ser>
          <c:idx val="4"/>
          <c:order val="4"/>
          <c:tx>
            <c:strRef>
              <c:f>Blad1!$F$1</c:f>
              <c:strCache>
                <c:ptCount val="1"/>
                <c:pt idx="0">
                  <c:v>The Czech Republic</c:v>
                </c:pt>
              </c:strCache>
            </c:strRef>
          </c:tx>
          <c:invertIfNegative val="0"/>
          <c:cat>
            <c:strRef>
              <c:f>Blad1!$A$2:$A$3</c:f>
              <c:strCache>
                <c:ptCount val="2"/>
                <c:pt idx="0">
                  <c:v>...≥ 1 risk factor for CMD</c:v>
                </c:pt>
                <c:pt idx="1">
                  <c:v>...diabetes</c:v>
                </c:pt>
              </c:strCache>
            </c:strRef>
          </c:cat>
          <c:val>
            <c:numRef>
              <c:f>Blad1!$F$2:$F$3</c:f>
              <c:numCache>
                <c:formatCode>General</c:formatCode>
                <c:ptCount val="2"/>
                <c:pt idx="0">
                  <c:v>93.0</c:v>
                </c:pt>
                <c:pt idx="1">
                  <c:v>94.0</c:v>
                </c:pt>
              </c:numCache>
            </c:numRef>
          </c:val>
          <c:extLst xmlns:c16r2="http://schemas.microsoft.com/office/drawing/2015/06/chart">
            <c:ext xmlns:c16="http://schemas.microsoft.com/office/drawing/2014/chart" uri="{C3380CC4-5D6E-409C-BE32-E72D297353CC}">
              <c16:uniqueId val="{00000004-FCF0-4E1E-8039-96CD0820145A}"/>
            </c:ext>
          </c:extLst>
        </c:ser>
        <c:dLbls>
          <c:showLegendKey val="0"/>
          <c:showVal val="0"/>
          <c:showCatName val="0"/>
          <c:showSerName val="0"/>
          <c:showPercent val="0"/>
          <c:showBubbleSize val="0"/>
        </c:dLbls>
        <c:gapWidth val="150"/>
        <c:axId val="-2130499496"/>
        <c:axId val="-2130496440"/>
      </c:barChart>
      <c:catAx>
        <c:axId val="-2130499496"/>
        <c:scaling>
          <c:orientation val="minMax"/>
        </c:scaling>
        <c:delete val="1"/>
        <c:axPos val="b"/>
        <c:numFmt formatCode="General" sourceLinked="0"/>
        <c:majorTickMark val="out"/>
        <c:minorTickMark val="none"/>
        <c:tickLblPos val="nextTo"/>
        <c:crossAx val="-2130496440"/>
        <c:crosses val="autoZero"/>
        <c:auto val="1"/>
        <c:lblAlgn val="ctr"/>
        <c:lblOffset val="100"/>
        <c:noMultiLvlLbl val="0"/>
      </c:catAx>
      <c:valAx>
        <c:axId val="-2130496440"/>
        <c:scaling>
          <c:orientation val="minMax"/>
          <c:max val="100.0"/>
        </c:scaling>
        <c:delete val="0"/>
        <c:axPos val="l"/>
        <c:majorGridlines>
          <c:spPr>
            <a:ln>
              <a:solidFill>
                <a:srgbClr val="4F81BD"/>
              </a:solidFill>
            </a:ln>
          </c:spPr>
        </c:majorGridlines>
        <c:title>
          <c:tx>
            <c:rich>
              <a:bodyPr rot="-5400000" vert="horz"/>
              <a:lstStyle/>
              <a:p>
                <a:pPr>
                  <a:defRPr b="0"/>
                </a:pPr>
                <a:r>
                  <a:rPr lang="nl-NL" b="0"/>
                  <a:t>% Yes</a:t>
                </a:r>
              </a:p>
            </c:rich>
          </c:tx>
          <c:layout/>
          <c:overlay val="0"/>
        </c:title>
        <c:numFmt formatCode="General" sourceLinked="1"/>
        <c:majorTickMark val="out"/>
        <c:minorTickMark val="none"/>
        <c:tickLblPos val="nextTo"/>
        <c:crossAx val="-2130499496"/>
        <c:crosses val="autoZero"/>
        <c:crossBetween val="between"/>
      </c:valAx>
    </c:plotArea>
    <c:plotVisOnly val="1"/>
    <c:dispBlanksAs val="gap"/>
    <c:showDLblsOverMax val="0"/>
  </c:chart>
  <c:spPr>
    <a:ln>
      <a:noFill/>
    </a:ln>
  </c:spPr>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da-DK"/>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515700299544"/>
          <c:y val="0.0277645912452528"/>
          <c:w val="0.835089054158067"/>
          <c:h val="0.855151382854498"/>
        </c:manualLayout>
      </c:layout>
      <c:barChart>
        <c:barDir val="col"/>
        <c:grouping val="clustered"/>
        <c:varyColors val="0"/>
        <c:ser>
          <c:idx val="0"/>
          <c:order val="0"/>
          <c:tx>
            <c:strRef>
              <c:f>Blad1!$B$1</c:f>
              <c:strCache>
                <c:ptCount val="1"/>
                <c:pt idx="0">
                  <c:v>Sweden</c:v>
                </c:pt>
              </c:strCache>
            </c:strRef>
          </c:tx>
          <c:invertIfNegative val="0"/>
          <c:cat>
            <c:strRef>
              <c:f>Blad1!$A$2:$A$3</c:f>
              <c:strCache>
                <c:ptCount val="2"/>
                <c:pt idx="0">
                  <c:v>Active approach</c:v>
                </c:pt>
                <c:pt idx="1">
                  <c:v>Opportunistic approach</c:v>
                </c:pt>
              </c:strCache>
            </c:strRef>
          </c:cat>
          <c:val>
            <c:numRef>
              <c:f>Blad1!$B$2:$B$3</c:f>
              <c:numCache>
                <c:formatCode>General</c:formatCode>
                <c:ptCount val="2"/>
                <c:pt idx="0">
                  <c:v>41.0</c:v>
                </c:pt>
                <c:pt idx="1">
                  <c:v>40.0</c:v>
                </c:pt>
              </c:numCache>
            </c:numRef>
          </c:val>
          <c:extLst xmlns:c16r2="http://schemas.microsoft.com/office/drawing/2015/06/chart">
            <c:ext xmlns:c16="http://schemas.microsoft.com/office/drawing/2014/chart" uri="{C3380CC4-5D6E-409C-BE32-E72D297353CC}">
              <c16:uniqueId val="{00000000-2856-4D2D-B30A-54790F27447C}"/>
            </c:ext>
          </c:extLst>
        </c:ser>
        <c:ser>
          <c:idx val="1"/>
          <c:order val="1"/>
          <c:tx>
            <c:strRef>
              <c:f>Blad1!$C$1</c:f>
              <c:strCache>
                <c:ptCount val="1"/>
                <c:pt idx="0">
                  <c:v>Denmark</c:v>
                </c:pt>
              </c:strCache>
            </c:strRef>
          </c:tx>
          <c:invertIfNegative val="0"/>
          <c:cat>
            <c:strRef>
              <c:f>Blad1!$A$2:$A$3</c:f>
              <c:strCache>
                <c:ptCount val="2"/>
                <c:pt idx="0">
                  <c:v>Active approach</c:v>
                </c:pt>
                <c:pt idx="1">
                  <c:v>Opportunistic approach</c:v>
                </c:pt>
              </c:strCache>
            </c:strRef>
          </c:cat>
          <c:val>
            <c:numRef>
              <c:f>Blad1!$C$2:$C$3</c:f>
              <c:numCache>
                <c:formatCode>General</c:formatCode>
                <c:ptCount val="2"/>
                <c:pt idx="0">
                  <c:v>27.0</c:v>
                </c:pt>
                <c:pt idx="1">
                  <c:v>43.0</c:v>
                </c:pt>
              </c:numCache>
            </c:numRef>
          </c:val>
          <c:extLst xmlns:c16r2="http://schemas.microsoft.com/office/drawing/2015/06/chart">
            <c:ext xmlns:c16="http://schemas.microsoft.com/office/drawing/2014/chart" uri="{C3380CC4-5D6E-409C-BE32-E72D297353CC}">
              <c16:uniqueId val="{00000001-2856-4D2D-B30A-54790F27447C}"/>
            </c:ext>
          </c:extLst>
        </c:ser>
        <c:ser>
          <c:idx val="2"/>
          <c:order val="2"/>
          <c:tx>
            <c:strRef>
              <c:f>Blad1!$D$1</c:f>
              <c:strCache>
                <c:ptCount val="1"/>
                <c:pt idx="0">
                  <c:v>The Netherlands</c:v>
                </c:pt>
              </c:strCache>
            </c:strRef>
          </c:tx>
          <c:invertIfNegative val="0"/>
          <c:cat>
            <c:strRef>
              <c:f>Blad1!$A$2:$A$3</c:f>
              <c:strCache>
                <c:ptCount val="2"/>
                <c:pt idx="0">
                  <c:v>Active approach</c:v>
                </c:pt>
                <c:pt idx="1">
                  <c:v>Opportunistic approach</c:v>
                </c:pt>
              </c:strCache>
            </c:strRef>
          </c:cat>
          <c:val>
            <c:numRef>
              <c:f>Blad1!$D$2:$D$3</c:f>
              <c:numCache>
                <c:formatCode>General</c:formatCode>
                <c:ptCount val="2"/>
                <c:pt idx="0">
                  <c:v>40.0</c:v>
                </c:pt>
                <c:pt idx="1">
                  <c:v>45.0</c:v>
                </c:pt>
              </c:numCache>
            </c:numRef>
          </c:val>
          <c:extLst xmlns:c16r2="http://schemas.microsoft.com/office/drawing/2015/06/chart">
            <c:ext xmlns:c16="http://schemas.microsoft.com/office/drawing/2014/chart" uri="{C3380CC4-5D6E-409C-BE32-E72D297353CC}">
              <c16:uniqueId val="{00000002-2856-4D2D-B30A-54790F27447C}"/>
            </c:ext>
          </c:extLst>
        </c:ser>
        <c:ser>
          <c:idx val="3"/>
          <c:order val="3"/>
          <c:tx>
            <c:strRef>
              <c:f>Blad1!$E$1</c:f>
              <c:strCache>
                <c:ptCount val="1"/>
                <c:pt idx="0">
                  <c:v>Greece</c:v>
                </c:pt>
              </c:strCache>
            </c:strRef>
          </c:tx>
          <c:invertIfNegative val="0"/>
          <c:cat>
            <c:strRef>
              <c:f>Blad1!$A$2:$A$3</c:f>
              <c:strCache>
                <c:ptCount val="2"/>
                <c:pt idx="0">
                  <c:v>Active approach</c:v>
                </c:pt>
                <c:pt idx="1">
                  <c:v>Opportunistic approach</c:v>
                </c:pt>
              </c:strCache>
            </c:strRef>
          </c:cat>
          <c:val>
            <c:numRef>
              <c:f>Blad1!$E$2:$E$3</c:f>
              <c:numCache>
                <c:formatCode>General</c:formatCode>
                <c:ptCount val="2"/>
                <c:pt idx="0">
                  <c:v>52.0</c:v>
                </c:pt>
                <c:pt idx="1">
                  <c:v>63.0</c:v>
                </c:pt>
              </c:numCache>
            </c:numRef>
          </c:val>
          <c:extLst xmlns:c16r2="http://schemas.microsoft.com/office/drawing/2015/06/chart">
            <c:ext xmlns:c16="http://schemas.microsoft.com/office/drawing/2014/chart" uri="{C3380CC4-5D6E-409C-BE32-E72D297353CC}">
              <c16:uniqueId val="{00000003-2856-4D2D-B30A-54790F27447C}"/>
            </c:ext>
          </c:extLst>
        </c:ser>
        <c:ser>
          <c:idx val="4"/>
          <c:order val="4"/>
          <c:tx>
            <c:strRef>
              <c:f>Blad1!$F$1</c:f>
              <c:strCache>
                <c:ptCount val="1"/>
                <c:pt idx="0">
                  <c:v>The Czech Republic</c:v>
                </c:pt>
              </c:strCache>
            </c:strRef>
          </c:tx>
          <c:invertIfNegative val="0"/>
          <c:cat>
            <c:strRef>
              <c:f>Blad1!$A$2:$A$3</c:f>
              <c:strCache>
                <c:ptCount val="2"/>
                <c:pt idx="0">
                  <c:v>Active approach</c:v>
                </c:pt>
                <c:pt idx="1">
                  <c:v>Opportunistic approach</c:v>
                </c:pt>
              </c:strCache>
            </c:strRef>
          </c:cat>
          <c:val>
            <c:numRef>
              <c:f>Blad1!$F$2:$F$3</c:f>
              <c:numCache>
                <c:formatCode>General</c:formatCode>
                <c:ptCount val="2"/>
                <c:pt idx="0">
                  <c:v>70.0</c:v>
                </c:pt>
                <c:pt idx="1">
                  <c:v>67.0</c:v>
                </c:pt>
              </c:numCache>
            </c:numRef>
          </c:val>
          <c:extLst xmlns:c16r2="http://schemas.microsoft.com/office/drawing/2015/06/chart">
            <c:ext xmlns:c16="http://schemas.microsoft.com/office/drawing/2014/chart" uri="{C3380CC4-5D6E-409C-BE32-E72D297353CC}">
              <c16:uniqueId val="{00000004-2856-4D2D-B30A-54790F27447C}"/>
            </c:ext>
          </c:extLst>
        </c:ser>
        <c:dLbls>
          <c:showLegendKey val="0"/>
          <c:showVal val="0"/>
          <c:showCatName val="0"/>
          <c:showSerName val="0"/>
          <c:showPercent val="0"/>
          <c:showBubbleSize val="0"/>
        </c:dLbls>
        <c:gapWidth val="150"/>
        <c:axId val="2073899320"/>
        <c:axId val="2073902440"/>
      </c:barChart>
      <c:catAx>
        <c:axId val="2073899320"/>
        <c:scaling>
          <c:orientation val="minMax"/>
        </c:scaling>
        <c:delete val="0"/>
        <c:axPos val="b"/>
        <c:numFmt formatCode="General" sourceLinked="0"/>
        <c:majorTickMark val="out"/>
        <c:minorTickMark val="none"/>
        <c:tickLblPos val="nextTo"/>
        <c:txPr>
          <a:bodyPr/>
          <a:lstStyle/>
          <a:p>
            <a:pPr>
              <a:defRPr sz="1100">
                <a:latin typeface="Segoe UI" panose="020B0502040204020203" pitchFamily="34" charset="0"/>
                <a:ea typeface="Segoe UI" panose="020B0502040204020203" pitchFamily="34" charset="0"/>
                <a:cs typeface="Segoe UI" panose="020B0502040204020203" pitchFamily="34" charset="0"/>
              </a:defRPr>
            </a:pPr>
            <a:endParaRPr lang="da-DK"/>
          </a:p>
        </c:txPr>
        <c:crossAx val="2073902440"/>
        <c:crosses val="autoZero"/>
        <c:auto val="1"/>
        <c:lblAlgn val="ctr"/>
        <c:lblOffset val="100"/>
        <c:noMultiLvlLbl val="0"/>
      </c:catAx>
      <c:valAx>
        <c:axId val="2073902440"/>
        <c:scaling>
          <c:orientation val="minMax"/>
          <c:max val="100.0"/>
        </c:scaling>
        <c:delete val="0"/>
        <c:axPos val="l"/>
        <c:majorGridlines>
          <c:spPr>
            <a:ln>
              <a:solidFill>
                <a:srgbClr val="4F81BD"/>
              </a:solidFill>
            </a:ln>
          </c:spPr>
        </c:majorGridlines>
        <c:title>
          <c:tx>
            <c:rich>
              <a:bodyPr rot="-5400000" vert="horz"/>
              <a:lstStyle/>
              <a:p>
                <a:pPr>
                  <a:defRPr sz="1000" b="0">
                    <a:latin typeface="Segoe UI" panose="020B0502040204020203" pitchFamily="34" charset="0"/>
                    <a:ea typeface="Segoe UI" panose="020B0502040204020203" pitchFamily="34" charset="0"/>
                    <a:cs typeface="Segoe UI" panose="020B0502040204020203" pitchFamily="34" charset="0"/>
                  </a:defRPr>
                </a:pPr>
                <a:r>
                  <a:rPr lang="nl-NL" sz="1000" dirty="0" smtClean="0"/>
                  <a:t>%Yes (</a:t>
                </a:r>
                <a:r>
                  <a:rPr lang="nl-NL" sz="1000" dirty="0" err="1" smtClean="0"/>
                  <a:t>GPs</a:t>
                </a:r>
                <a:r>
                  <a:rPr lang="nl-NL" sz="1000" dirty="0" smtClean="0"/>
                  <a:t>)</a:t>
                </a:r>
                <a:endParaRPr lang="nl-NL" sz="1000" dirty="0"/>
              </a:p>
            </c:rich>
          </c:tx>
          <c:layout/>
          <c:overlay val="0"/>
        </c:title>
        <c:numFmt formatCode="General" sourceLinked="1"/>
        <c:majorTickMark val="out"/>
        <c:minorTickMark val="none"/>
        <c:tickLblPos val="nextTo"/>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da-DK"/>
          </a:p>
        </c:txPr>
        <c:crossAx val="2073899320"/>
        <c:crosses val="autoZero"/>
        <c:crossBetween val="between"/>
      </c:valAx>
    </c:plotArea>
    <c:plotVisOnly val="1"/>
    <c:dispBlanksAs val="gap"/>
    <c:showDLblsOverMax val="0"/>
  </c:chart>
  <c:spPr>
    <a:ln>
      <a:noFill/>
    </a:ln>
  </c:spPr>
  <c:txPr>
    <a:bodyPr/>
    <a:lstStyle/>
    <a:p>
      <a:pPr>
        <a:defRPr sz="1800"/>
      </a:pPr>
      <a:endParaRPr lang="da-DK"/>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3BC6-83D7-4FDC-A4C8-706A621257CA}" type="datetimeFigureOut">
              <a:rPr lang="nl-NL" smtClean="0"/>
              <a:t>15/05/17</a:t>
            </a:fld>
            <a:endParaRPr lang="nl-NL"/>
          </a:p>
        </p:txBody>
      </p:sp>
      <p:sp>
        <p:nvSpPr>
          <p:cNvPr id="4" name="Tijdelijke aanduiding voor dia-afbeelding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F4AD4-D39C-4769-B36E-868DD44A1159}" type="slidenum">
              <a:rPr lang="nl-NL" smtClean="0"/>
              <a:t>‹nr.›</a:t>
            </a:fld>
            <a:endParaRPr lang="nl-NL"/>
          </a:p>
        </p:txBody>
      </p:sp>
    </p:spTree>
    <p:extLst>
      <p:ext uri="{BB962C8B-B14F-4D97-AF65-F5344CB8AC3E}">
        <p14:creationId xmlns:p14="http://schemas.microsoft.com/office/powerpoint/2010/main" val="114128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nl-NL" smtClean="0"/>
              <a:t>Klik om de stijl te bewerken</a:t>
            </a:r>
            <a:endParaRPr lang="nl-NL"/>
          </a:p>
        </p:txBody>
      </p:sp>
      <p:sp>
        <p:nvSpPr>
          <p:cNvPr id="3" name="Ond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17874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313638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72050" y="366185"/>
            <a:ext cx="1543050" cy="780203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42900" y="366185"/>
            <a:ext cx="4514850" cy="780203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137452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370076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250780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1898A76-0738-45F8-8546-59A58D1C0FEF}" type="datetimeFigureOut">
              <a:rPr lang="nl-NL" smtClean="0"/>
              <a:t>15/05/17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68149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1898A76-0738-45F8-8546-59A58D1C0FEF}" type="datetimeFigureOut">
              <a:rPr lang="nl-NL" smtClean="0"/>
              <a:t>15/05/17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97684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1898A76-0738-45F8-8546-59A58D1C0FEF}" type="datetimeFigureOut">
              <a:rPr lang="nl-NL" smtClean="0"/>
              <a:t>15/05/17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30335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898A76-0738-45F8-8546-59A58D1C0FEF}" type="datetimeFigureOut">
              <a:rPr lang="nl-NL" smtClean="0"/>
              <a:t>15/05/17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1327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1898A76-0738-45F8-8546-59A58D1C0FEF}" type="datetimeFigureOut">
              <a:rPr lang="nl-NL" smtClean="0"/>
              <a:t>15/05/17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194604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1898A76-0738-45F8-8546-59A58D1C0FEF}" type="datetimeFigureOut">
              <a:rPr lang="nl-NL" smtClean="0"/>
              <a:t>15/05/17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844AD43-07E1-498C-B0DA-B19892790478}" type="slidenum">
              <a:rPr lang="nl-NL" smtClean="0"/>
              <a:t>‹nr.›</a:t>
            </a:fld>
            <a:endParaRPr lang="nl-NL"/>
          </a:p>
        </p:txBody>
      </p:sp>
    </p:spTree>
    <p:extLst>
      <p:ext uri="{BB962C8B-B14F-4D97-AF65-F5344CB8AC3E}">
        <p14:creationId xmlns:p14="http://schemas.microsoft.com/office/powerpoint/2010/main" val="5843632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1898A76-0738-45F8-8546-59A58D1C0FEF}" type="datetimeFigureOut">
              <a:rPr lang="nl-NL" smtClean="0"/>
              <a:t>15/05/17</a:t>
            </a:fld>
            <a:endParaRPr lang="nl-NL"/>
          </a:p>
        </p:txBody>
      </p:sp>
      <p:sp>
        <p:nvSpPr>
          <p:cNvPr id="5" name="Tijdelijke aanduiding voor voet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844AD43-07E1-498C-B0DA-B19892790478}" type="slidenum">
              <a:rPr lang="nl-NL" smtClean="0"/>
              <a:t>‹nr.›</a:t>
            </a:fld>
            <a:endParaRPr lang="nl-NL"/>
          </a:p>
        </p:txBody>
      </p:sp>
    </p:spTree>
    <p:extLst>
      <p:ext uri="{BB962C8B-B14F-4D97-AF65-F5344CB8AC3E}">
        <p14:creationId xmlns:p14="http://schemas.microsoft.com/office/powerpoint/2010/main" val="29147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pimeu.org/" TargetMode="Externa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23"/>
          <p:cNvSpPr txBox="1">
            <a:spLocks/>
          </p:cNvSpPr>
          <p:nvPr/>
        </p:nvSpPr>
        <p:spPr>
          <a:xfrm>
            <a:off x="116633" y="107504"/>
            <a:ext cx="6624736" cy="862286"/>
          </a:xfrm>
          <a:prstGeom prst="rect">
            <a:avLst/>
          </a:prstGeom>
          <a:ln w="38100">
            <a:solidFill>
              <a:srgbClr val="BD0000"/>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4300" b="1" dirty="0" smtClean="0">
                <a:ln>
                  <a:solidFill>
                    <a:prstClr val="white"/>
                  </a:solidFill>
                </a:ln>
                <a:solidFill>
                  <a:srgbClr val="BD0000"/>
                </a:solidFill>
                <a:latin typeface="Calibri"/>
                <a:ea typeface="Calibri"/>
                <a:cs typeface="ArialMT"/>
              </a:rPr>
              <a:t>SPIM</a:t>
            </a:r>
            <a:r>
              <a:rPr lang="en-GB" sz="4300" b="1" dirty="0" smtClean="0">
                <a:ln>
                  <a:solidFill>
                    <a:prstClr val="white"/>
                  </a:solidFill>
                </a:ln>
                <a:solidFill>
                  <a:srgbClr val="1859FD"/>
                </a:solidFill>
                <a:latin typeface="Calibri"/>
                <a:ea typeface="Calibri"/>
                <a:cs typeface="ArialMT"/>
              </a:rPr>
              <a:t>EU</a:t>
            </a:r>
            <a:r>
              <a:rPr lang="en-GB" sz="6000" b="1" dirty="0" smtClean="0">
                <a:ln>
                  <a:solidFill>
                    <a:prstClr val="white"/>
                  </a:solidFill>
                </a:ln>
                <a:solidFill>
                  <a:srgbClr val="1859FD"/>
                </a:solidFill>
                <a:latin typeface="Calibri"/>
                <a:ea typeface="Calibri"/>
                <a:cs typeface="ArialMT"/>
              </a:rPr>
              <a:t> </a:t>
            </a:r>
            <a:r>
              <a:rPr lang="en-GB" sz="2600" b="1" dirty="0" smtClean="0">
                <a:ln>
                  <a:solidFill>
                    <a:prstClr val="white"/>
                  </a:solidFill>
                </a:ln>
                <a:latin typeface="Calibri"/>
                <a:ea typeface="Calibri"/>
                <a:cs typeface="ArialMT"/>
              </a:rPr>
              <a:t>newsletter </a:t>
            </a:r>
            <a:r>
              <a:rPr lang="nl-NL" sz="2600" b="1" dirty="0" smtClean="0">
                <a:ln>
                  <a:solidFill>
                    <a:prstClr val="white"/>
                  </a:solidFill>
                </a:ln>
                <a:latin typeface="Calibri"/>
                <a:ea typeface="Calibri"/>
                <a:cs typeface="ArialMT"/>
              </a:rPr>
              <a:t>May 2017</a:t>
            </a:r>
            <a:endParaRPr lang="en-GB" sz="2600" b="1" dirty="0" smtClean="0">
              <a:ln>
                <a:solidFill>
                  <a:prstClr val="white"/>
                </a:solidFill>
              </a:ln>
              <a:latin typeface="Calibri"/>
              <a:ea typeface="Calibri"/>
              <a:cs typeface="ArialMT"/>
            </a:endParaRPr>
          </a:p>
        </p:txBody>
      </p:sp>
      <p:sp>
        <p:nvSpPr>
          <p:cNvPr id="18" name="Tijdelijke aanduiding voor dianummer 17"/>
          <p:cNvSpPr>
            <a:spLocks noGrp="1"/>
          </p:cNvSpPr>
          <p:nvPr>
            <p:ph type="sldNum" sz="quarter" idx="12"/>
          </p:nvPr>
        </p:nvSpPr>
        <p:spPr>
          <a:xfrm>
            <a:off x="5185792" y="8805446"/>
            <a:ext cx="1600200" cy="486833"/>
          </a:xfrm>
        </p:spPr>
        <p:txBody>
          <a:bodyPr/>
          <a:lstStyle/>
          <a:p>
            <a:fld id="{F844AD43-07E1-498C-B0DA-B19892790478}" type="slidenum">
              <a:rPr lang="nl-NL" smtClean="0"/>
              <a:t>1</a:t>
            </a:fld>
            <a:endParaRPr lang="nl-NL" dirty="0"/>
          </a:p>
        </p:txBody>
      </p:sp>
      <p:sp>
        <p:nvSpPr>
          <p:cNvPr id="3" name="Tekstboks 2"/>
          <p:cNvSpPr txBox="1"/>
          <p:nvPr/>
        </p:nvSpPr>
        <p:spPr>
          <a:xfrm>
            <a:off x="124957" y="1122264"/>
            <a:ext cx="6616411" cy="646331"/>
          </a:xfrm>
          <a:prstGeom prst="rect">
            <a:avLst/>
          </a:prstGeom>
          <a:noFill/>
          <a:ln w="38100">
            <a:solidFill>
              <a:srgbClr val="1850FD"/>
            </a:solidFill>
          </a:ln>
        </p:spPr>
        <p:txBody>
          <a:bodyPr wrap="square" rtlCol="0">
            <a:spAutoFit/>
          </a:bodyPr>
          <a:lstStyle/>
          <a:p>
            <a:r>
              <a:rPr lang="da-DK" sz="1200" dirty="0" smtClean="0"/>
              <a:t>In </a:t>
            </a:r>
            <a:r>
              <a:rPr lang="da-DK" sz="1200" dirty="0" err="1" smtClean="0"/>
              <a:t>this</a:t>
            </a:r>
            <a:r>
              <a:rPr lang="da-DK" sz="1200" dirty="0" smtClean="0"/>
              <a:t> SPIMEU </a:t>
            </a:r>
            <a:r>
              <a:rPr lang="da-DK" sz="1200" dirty="0" err="1" smtClean="0"/>
              <a:t>newsletter</a:t>
            </a:r>
            <a:r>
              <a:rPr lang="da-DK" sz="1200" dirty="0" smtClean="0"/>
              <a:t> </a:t>
            </a:r>
            <a:r>
              <a:rPr lang="da-DK" sz="1200" dirty="0" err="1" smtClean="0"/>
              <a:t>you</a:t>
            </a:r>
            <a:r>
              <a:rPr lang="da-DK" sz="1200" dirty="0" smtClean="0"/>
              <a:t> </a:t>
            </a:r>
            <a:r>
              <a:rPr lang="da-DK" sz="1200" dirty="0" err="1" smtClean="0"/>
              <a:t>can</a:t>
            </a:r>
            <a:r>
              <a:rPr lang="da-DK" sz="1200" dirty="0" smtClean="0"/>
              <a:t> </a:t>
            </a:r>
            <a:r>
              <a:rPr lang="da-DK" sz="1200" dirty="0" err="1" smtClean="0"/>
              <a:t>read</a:t>
            </a:r>
            <a:r>
              <a:rPr lang="da-DK" sz="1200" dirty="0" smtClean="0"/>
              <a:t> all </a:t>
            </a:r>
            <a:r>
              <a:rPr lang="da-DK" sz="1200" dirty="0" err="1" smtClean="0"/>
              <a:t>about</a:t>
            </a:r>
            <a:r>
              <a:rPr lang="da-DK" sz="1200" dirty="0" smtClean="0"/>
              <a:t> the SPIMEU meeting in </a:t>
            </a:r>
            <a:r>
              <a:rPr lang="da-DK" sz="1200" dirty="0" err="1" smtClean="0"/>
              <a:t>Prague</a:t>
            </a:r>
            <a:r>
              <a:rPr lang="da-DK" sz="1200" dirty="0" smtClean="0"/>
              <a:t> in March, 2017. </a:t>
            </a:r>
            <a:r>
              <a:rPr lang="da-DK" sz="1200" dirty="0" err="1" smtClean="0"/>
              <a:t>We</a:t>
            </a:r>
            <a:r>
              <a:rPr lang="da-DK" sz="1200" dirty="0" smtClean="0"/>
              <a:t> have </a:t>
            </a:r>
            <a:r>
              <a:rPr lang="da-DK" sz="1200" dirty="0" err="1" smtClean="0"/>
              <a:t>also</a:t>
            </a:r>
            <a:r>
              <a:rPr lang="da-DK" sz="1200" dirty="0" smtClean="0"/>
              <a:t> </a:t>
            </a:r>
            <a:r>
              <a:rPr lang="da-DK" sz="1200" dirty="0" err="1" smtClean="0"/>
              <a:t>included</a:t>
            </a:r>
            <a:r>
              <a:rPr lang="da-DK" sz="1200" dirty="0" smtClean="0"/>
              <a:t> </a:t>
            </a:r>
            <a:r>
              <a:rPr lang="da-DK" sz="1200" dirty="0" err="1" smtClean="0"/>
              <a:t>updates</a:t>
            </a:r>
            <a:r>
              <a:rPr lang="da-DK" sz="1200" dirty="0" smtClean="0"/>
              <a:t> on general </a:t>
            </a:r>
            <a:r>
              <a:rPr lang="da-DK" sz="1200" dirty="0" err="1" smtClean="0"/>
              <a:t>progress</a:t>
            </a:r>
            <a:r>
              <a:rPr lang="da-DK" sz="1200" dirty="0" smtClean="0"/>
              <a:t> and </a:t>
            </a:r>
            <a:r>
              <a:rPr lang="da-DK" sz="1200" dirty="0" err="1" smtClean="0"/>
              <a:t>results</a:t>
            </a:r>
            <a:r>
              <a:rPr lang="da-DK" sz="1200" dirty="0" smtClean="0"/>
              <a:t>. On the SPIMEU website </a:t>
            </a:r>
            <a:r>
              <a:rPr lang="da-DK" sz="1200" dirty="0" smtClean="0">
                <a:hlinkClick r:id="rId2"/>
              </a:rPr>
              <a:t>www.SPIMEU.org</a:t>
            </a:r>
            <a:r>
              <a:rPr lang="da-DK" sz="1200" dirty="0" smtClean="0"/>
              <a:t> </a:t>
            </a:r>
            <a:r>
              <a:rPr lang="da-DK" sz="1200" dirty="0" err="1" smtClean="0"/>
              <a:t>you</a:t>
            </a:r>
            <a:r>
              <a:rPr lang="da-DK" sz="1200" dirty="0" smtClean="0"/>
              <a:t> </a:t>
            </a:r>
            <a:r>
              <a:rPr lang="da-DK" sz="1200" dirty="0" err="1" smtClean="0"/>
              <a:t>can</a:t>
            </a:r>
            <a:r>
              <a:rPr lang="da-DK" sz="1200" dirty="0" smtClean="0"/>
              <a:t> find more information </a:t>
            </a:r>
            <a:r>
              <a:rPr lang="da-DK" sz="1200" dirty="0" err="1" smtClean="0"/>
              <a:t>about</a:t>
            </a:r>
            <a:r>
              <a:rPr lang="da-DK" sz="1200" dirty="0" smtClean="0"/>
              <a:t> the </a:t>
            </a:r>
            <a:r>
              <a:rPr lang="da-DK" sz="1200" dirty="0" err="1" smtClean="0"/>
              <a:t>project</a:t>
            </a:r>
            <a:r>
              <a:rPr lang="da-DK" sz="1200" dirty="0" smtClean="0"/>
              <a:t> and sign up for future SPIMEU </a:t>
            </a:r>
            <a:r>
              <a:rPr lang="da-DK" sz="1200" dirty="0" err="1" smtClean="0"/>
              <a:t>newsletters</a:t>
            </a:r>
            <a:r>
              <a:rPr lang="da-DK" sz="1200" dirty="0" smtClean="0"/>
              <a:t>.</a:t>
            </a:r>
            <a:endParaRPr lang="en-US" sz="1200" dirty="0"/>
          </a:p>
        </p:txBody>
      </p:sp>
      <p:sp>
        <p:nvSpPr>
          <p:cNvPr id="12" name="Rechthoek 3"/>
          <p:cNvSpPr/>
          <p:nvPr/>
        </p:nvSpPr>
        <p:spPr>
          <a:xfrm>
            <a:off x="4149080" y="1907704"/>
            <a:ext cx="2592288" cy="6540250"/>
          </a:xfrm>
          <a:prstGeom prst="rect">
            <a:avLst/>
          </a:prstGeom>
          <a:ln w="38100">
            <a:solidFill>
              <a:srgbClr val="BD0000"/>
            </a:solidFill>
          </a:ln>
        </p:spPr>
        <p:txBody>
          <a:bodyPr wrap="square">
            <a:spAutoFit/>
          </a:bodyPr>
          <a:lstStyle/>
          <a:p>
            <a:r>
              <a:rPr lang="en-GB" sz="1200" b="1" dirty="0">
                <a:solidFill>
                  <a:srgbClr val="BD0000"/>
                </a:solidFill>
                <a:ea typeface="Calibri"/>
                <a:cs typeface="ArialMT"/>
              </a:rPr>
              <a:t>SPIM</a:t>
            </a:r>
            <a:r>
              <a:rPr lang="en-GB" sz="1200" b="1" dirty="0">
                <a:solidFill>
                  <a:srgbClr val="1859FD"/>
                </a:solidFill>
                <a:ea typeface="Calibri"/>
                <a:cs typeface="ArialMT"/>
              </a:rPr>
              <a:t>EU</a:t>
            </a:r>
            <a:r>
              <a:rPr lang="en-GB" sz="1200" b="1" dirty="0" smtClean="0"/>
              <a:t> consensus </a:t>
            </a:r>
            <a:r>
              <a:rPr lang="da-DK" sz="1200" b="1" dirty="0" smtClean="0"/>
              <a:t>meeting, </a:t>
            </a:r>
            <a:r>
              <a:rPr lang="da-DK" sz="1200" b="1" dirty="0" err="1" smtClean="0"/>
              <a:t>Prague</a:t>
            </a:r>
            <a:r>
              <a:rPr lang="da-DK" sz="1200" b="1" dirty="0" smtClean="0"/>
              <a:t>, 2017</a:t>
            </a:r>
            <a:endParaRPr lang="nl-NL" sz="1200" dirty="0"/>
          </a:p>
          <a:p>
            <a:pPr lvl="0"/>
            <a:r>
              <a:rPr lang="en-GB" sz="1200" dirty="0"/>
              <a:t>The SPIMEU project partners organized a consensus meeting in Prague on March 24-25 of this year. The purpose of the meeting </a:t>
            </a:r>
            <a:r>
              <a:rPr lang="en-GB" sz="1200" dirty="0" err="1"/>
              <a:t>centered</a:t>
            </a:r>
            <a:r>
              <a:rPr lang="en-GB" sz="1200" dirty="0"/>
              <a:t> </a:t>
            </a:r>
            <a:r>
              <a:rPr lang="en-GB" sz="1200" dirty="0" smtClean="0"/>
              <a:t>on providing guidance for </a:t>
            </a:r>
            <a:r>
              <a:rPr lang="en-GB" sz="1200" dirty="0"/>
              <a:t>implementation of selective prevention programs in Europe. The consensus discussions were based on the first results of the SPIMEU project. The meeting thus involved the presentation and discussion of results concerning the identification and discussion of different CMD-prevention programs in the EU (WP4). It also included a review and evaluation of CMD-prevention programs, as well as an inventory of identified barriers and facilitators of intervention effectiveness – specifically in terms of patient lifestyle change and participation, as well as GP attitudes to prevention programs. This was discussed in terms of past CMD prevention initiatives globally (WP5) and more recent studies in the five SPIMEU member states. Six primary care and/or CMD experts from various EU member states were invited to the meeting to contribute to the revision and optimal specification of 32 potential CMD-program guidelines.</a:t>
            </a:r>
            <a:r>
              <a:rPr lang="en-US" sz="1200" dirty="0"/>
              <a:t> </a:t>
            </a:r>
            <a:r>
              <a:rPr lang="en-GB" sz="1200" dirty="0" smtClean="0"/>
              <a:t> </a:t>
            </a:r>
          </a:p>
          <a:p>
            <a:pPr lvl="0"/>
            <a:endParaRPr lang="en-GB" sz="1100" dirty="0" smtClean="0"/>
          </a:p>
        </p:txBody>
      </p:sp>
      <p:sp>
        <p:nvSpPr>
          <p:cNvPr id="11" name="Tekstboks 11"/>
          <p:cNvSpPr txBox="1"/>
          <p:nvPr/>
        </p:nvSpPr>
        <p:spPr>
          <a:xfrm>
            <a:off x="116632" y="5508104"/>
            <a:ext cx="3888432" cy="2154436"/>
          </a:xfrm>
          <a:prstGeom prst="rect">
            <a:avLst/>
          </a:prstGeom>
          <a:noFill/>
          <a:ln w="38100">
            <a:solidFill>
              <a:srgbClr val="1850FD"/>
            </a:solidFill>
          </a:ln>
        </p:spPr>
        <p:txBody>
          <a:bodyPr wrap="square" rtlCol="0">
            <a:spAutoFit/>
          </a:bodyPr>
          <a:lstStyle/>
          <a:p>
            <a:r>
              <a:rPr lang="en-GB" sz="1400" b="1" dirty="0" smtClean="0"/>
              <a:t>Work Package 4</a:t>
            </a:r>
          </a:p>
          <a:p>
            <a:r>
              <a:rPr lang="en-GB" sz="1200" dirty="0" smtClean="0"/>
              <a:t>The main objective of WP4 is to create an inventory for existing European CMD prevention programs and models, including an assessment of their strengths and weaknesses. To this end, experts in CMD and CMD prevention were invited to the meeting to assist the partners in critically assessing and refining a list of CMD prevention program guidelines. The experts were all GPs and or scientists with established track records in the field of preventive health care. A full set of guidelines will be published in the final SPIMEU report.</a:t>
            </a:r>
            <a:endParaRPr lang="da-DK" sz="1200" dirty="0"/>
          </a:p>
        </p:txBody>
      </p:sp>
      <p:pic>
        <p:nvPicPr>
          <p:cNvPr id="2" name="Billede 1"/>
          <p:cNvPicPr>
            <a:picLocks noChangeAspect="1"/>
          </p:cNvPicPr>
          <p:nvPr/>
        </p:nvPicPr>
        <p:blipFill>
          <a:blip r:embed="rId3"/>
          <a:stretch>
            <a:fillRect/>
          </a:stretch>
        </p:blipFill>
        <p:spPr>
          <a:xfrm>
            <a:off x="116632" y="1907704"/>
            <a:ext cx="3936437" cy="2952328"/>
          </a:xfrm>
          <a:prstGeom prst="rect">
            <a:avLst/>
          </a:prstGeom>
        </p:spPr>
      </p:pic>
      <p:sp>
        <p:nvSpPr>
          <p:cNvPr id="4" name="Tekstfelt 3"/>
          <p:cNvSpPr txBox="1"/>
          <p:nvPr/>
        </p:nvSpPr>
        <p:spPr>
          <a:xfrm>
            <a:off x="15135" y="4788024"/>
            <a:ext cx="3888432" cy="461665"/>
          </a:xfrm>
          <a:prstGeom prst="rect">
            <a:avLst/>
          </a:prstGeom>
          <a:noFill/>
        </p:spPr>
        <p:txBody>
          <a:bodyPr wrap="square" rtlCol="0">
            <a:spAutoFit/>
          </a:bodyPr>
          <a:lstStyle/>
          <a:p>
            <a:r>
              <a:rPr lang="da-DK" sz="1200" dirty="0" smtClean="0"/>
              <a:t>The SPIMEU partners and </a:t>
            </a:r>
            <a:r>
              <a:rPr lang="da-DK" sz="1200" dirty="0" err="1" smtClean="0"/>
              <a:t>experts</a:t>
            </a:r>
            <a:r>
              <a:rPr lang="da-DK" sz="1200" dirty="0" smtClean="0"/>
              <a:t>, Holiday </a:t>
            </a:r>
            <a:r>
              <a:rPr lang="da-DK" sz="1200" dirty="0" err="1" smtClean="0"/>
              <a:t>Inn</a:t>
            </a:r>
            <a:r>
              <a:rPr lang="da-DK" sz="1200" dirty="0" smtClean="0"/>
              <a:t>, </a:t>
            </a:r>
            <a:r>
              <a:rPr lang="da-DK" sz="1200" dirty="0" err="1" smtClean="0"/>
              <a:t>Prague</a:t>
            </a:r>
            <a:r>
              <a:rPr lang="da-DK" sz="1200" dirty="0" smtClean="0"/>
              <a:t>, </a:t>
            </a:r>
            <a:r>
              <a:rPr lang="da-DK" sz="1200" dirty="0" err="1" smtClean="0"/>
              <a:t>Czech</a:t>
            </a:r>
            <a:r>
              <a:rPr lang="da-DK" sz="1200" dirty="0" smtClean="0"/>
              <a:t> </a:t>
            </a:r>
            <a:r>
              <a:rPr lang="da-DK" sz="1200" dirty="0" err="1" smtClean="0"/>
              <a:t>Republic</a:t>
            </a:r>
            <a:r>
              <a:rPr lang="da-DK" sz="1200" dirty="0" smtClean="0"/>
              <a:t>, March 2017.</a:t>
            </a:r>
            <a:endParaRPr lang="da-DK" sz="1200" dirty="0"/>
          </a:p>
        </p:txBody>
      </p:sp>
    </p:spTree>
    <p:extLst>
      <p:ext uri="{BB962C8B-B14F-4D97-AF65-F5344CB8AC3E}">
        <p14:creationId xmlns:p14="http://schemas.microsoft.com/office/powerpoint/2010/main" val="835208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ianummer 17"/>
          <p:cNvSpPr>
            <a:spLocks noGrp="1"/>
          </p:cNvSpPr>
          <p:nvPr>
            <p:ph type="sldNum" sz="quarter" idx="12"/>
          </p:nvPr>
        </p:nvSpPr>
        <p:spPr>
          <a:xfrm>
            <a:off x="5185792" y="8805446"/>
            <a:ext cx="1600200" cy="486833"/>
          </a:xfrm>
        </p:spPr>
        <p:txBody>
          <a:bodyPr/>
          <a:lstStyle/>
          <a:p>
            <a:fld id="{F844AD43-07E1-498C-B0DA-B19892790478}" type="slidenum">
              <a:rPr lang="nl-NL" smtClean="0"/>
              <a:t>2</a:t>
            </a:fld>
            <a:endParaRPr lang="nl-NL" dirty="0"/>
          </a:p>
        </p:txBody>
      </p:sp>
      <p:sp>
        <p:nvSpPr>
          <p:cNvPr id="3" name="Tekstboks 2"/>
          <p:cNvSpPr txBox="1"/>
          <p:nvPr/>
        </p:nvSpPr>
        <p:spPr>
          <a:xfrm>
            <a:off x="116632" y="138862"/>
            <a:ext cx="6533921" cy="369332"/>
          </a:xfrm>
          <a:prstGeom prst="rect">
            <a:avLst/>
          </a:prstGeom>
          <a:noFill/>
          <a:ln w="38100">
            <a:solidFill>
              <a:srgbClr val="1859FD"/>
            </a:solidFill>
          </a:ln>
        </p:spPr>
        <p:txBody>
          <a:bodyPr wrap="square" rtlCol="0">
            <a:spAutoFit/>
          </a:bodyPr>
          <a:lstStyle/>
          <a:p>
            <a:pPr algn="ctr"/>
            <a:r>
              <a:rPr lang="en-GB" b="1" dirty="0" smtClean="0">
                <a:ln>
                  <a:solidFill>
                    <a:prstClr val="white"/>
                  </a:solidFill>
                </a:ln>
                <a:solidFill>
                  <a:srgbClr val="BD0000"/>
                </a:solidFill>
                <a:ea typeface="Calibri"/>
                <a:cs typeface="ArialMT"/>
              </a:rPr>
              <a:t>SPIM</a:t>
            </a:r>
            <a:r>
              <a:rPr lang="en-GB" b="1" dirty="0" smtClean="0">
                <a:ln>
                  <a:solidFill>
                    <a:prstClr val="white"/>
                  </a:solidFill>
                </a:ln>
                <a:solidFill>
                  <a:srgbClr val="1859FD"/>
                </a:solidFill>
                <a:ea typeface="Calibri"/>
                <a:cs typeface="ArialMT"/>
              </a:rPr>
              <a:t>EU </a:t>
            </a:r>
            <a:r>
              <a:rPr lang="da-DK" dirty="0" smtClean="0"/>
              <a:t>STATUS</a:t>
            </a:r>
            <a:endParaRPr lang="da-DK" dirty="0"/>
          </a:p>
        </p:txBody>
      </p:sp>
      <p:sp>
        <p:nvSpPr>
          <p:cNvPr id="12" name="Tekstboks 11"/>
          <p:cNvSpPr txBox="1"/>
          <p:nvPr/>
        </p:nvSpPr>
        <p:spPr>
          <a:xfrm>
            <a:off x="116632" y="2771800"/>
            <a:ext cx="3096343" cy="3431708"/>
          </a:xfrm>
          <a:prstGeom prst="rect">
            <a:avLst/>
          </a:prstGeom>
          <a:noFill/>
          <a:ln w="38100">
            <a:solidFill>
              <a:srgbClr val="1850FD"/>
            </a:solidFill>
          </a:ln>
        </p:spPr>
        <p:txBody>
          <a:bodyPr wrap="square" rtlCol="0">
            <a:spAutoFit/>
          </a:bodyPr>
          <a:lstStyle/>
          <a:p>
            <a:r>
              <a:rPr lang="en-GB" sz="1400" b="1" dirty="0" smtClean="0"/>
              <a:t>Work Package 6</a:t>
            </a:r>
            <a:endParaRPr lang="da-DK" sz="1400" dirty="0"/>
          </a:p>
          <a:p>
            <a:r>
              <a:rPr lang="en-GB" sz="1200" dirty="0" smtClean="0"/>
              <a:t>The purpose of WP6 </a:t>
            </a:r>
            <a:r>
              <a:rPr lang="en-GB" sz="1200" dirty="0" err="1" smtClean="0"/>
              <a:t>centers</a:t>
            </a:r>
            <a:r>
              <a:rPr lang="en-GB" sz="1200" dirty="0" smtClean="0"/>
              <a:t> on two principal goals: (1) to measure the attitude of general practitioners and the general population towards selective prevention of CMD, and (2) to assess acceptability and feasibility of an innovative implementation strategy for selective prevention in these two populations. </a:t>
            </a:r>
            <a:r>
              <a:rPr lang="en-GB" sz="1200" dirty="0"/>
              <a:t> </a:t>
            </a:r>
            <a:endParaRPr lang="en-GB" sz="1200" dirty="0" smtClean="0"/>
          </a:p>
          <a:p>
            <a:r>
              <a:rPr lang="en-GB" sz="1200" dirty="0" smtClean="0"/>
              <a:t>Preliminary results presented at the Prague consensus meeting indicated </a:t>
            </a:r>
            <a:r>
              <a:rPr lang="da-DK" sz="1200" dirty="0" err="1" smtClean="0"/>
              <a:t>that</a:t>
            </a:r>
            <a:r>
              <a:rPr lang="da-DK" sz="1200" dirty="0" smtClean="0"/>
              <a:t> all 250 patients </a:t>
            </a:r>
            <a:r>
              <a:rPr lang="da-DK" sz="1200" dirty="0" err="1" smtClean="0"/>
              <a:t>agreed</a:t>
            </a:r>
            <a:r>
              <a:rPr lang="da-DK" sz="1200" dirty="0" smtClean="0"/>
              <a:t> </a:t>
            </a:r>
            <a:r>
              <a:rPr lang="da-DK" sz="1200" dirty="0" err="1" smtClean="0"/>
              <a:t>that</a:t>
            </a:r>
            <a:r>
              <a:rPr lang="da-DK" sz="1200" dirty="0" smtClean="0"/>
              <a:t> </a:t>
            </a:r>
            <a:r>
              <a:rPr lang="da-DK" sz="1200" dirty="0" err="1" smtClean="0"/>
              <a:t>preventive</a:t>
            </a:r>
            <a:r>
              <a:rPr lang="da-DK" sz="1200" dirty="0" smtClean="0"/>
              <a:t> </a:t>
            </a:r>
            <a:r>
              <a:rPr lang="da-DK" sz="1200" dirty="0" err="1" smtClean="0"/>
              <a:t>health</a:t>
            </a:r>
            <a:r>
              <a:rPr lang="da-DK" sz="1200" dirty="0" smtClean="0"/>
              <a:t> checks </a:t>
            </a:r>
            <a:r>
              <a:rPr lang="da-DK" sz="1200" dirty="0" err="1" smtClean="0"/>
              <a:t>were</a:t>
            </a:r>
            <a:r>
              <a:rPr lang="da-DK" sz="1200" dirty="0" smtClean="0"/>
              <a:t> </a:t>
            </a:r>
            <a:r>
              <a:rPr lang="da-DK" sz="1200" dirty="0" err="1" smtClean="0"/>
              <a:t>useful</a:t>
            </a:r>
            <a:r>
              <a:rPr lang="da-DK" sz="1200" dirty="0" smtClean="0"/>
              <a:t>. </a:t>
            </a:r>
            <a:r>
              <a:rPr lang="da-DK" sz="1200" dirty="0" err="1" smtClean="0"/>
              <a:t>Further</a:t>
            </a:r>
            <a:r>
              <a:rPr lang="da-DK" sz="1200" dirty="0" smtClean="0"/>
              <a:t>, </a:t>
            </a:r>
            <a:r>
              <a:rPr lang="da-DK" sz="1200" dirty="0" err="1" smtClean="0"/>
              <a:t>GPs</a:t>
            </a:r>
            <a:r>
              <a:rPr lang="da-DK" sz="1200" dirty="0" smtClean="0"/>
              <a:t> in general </a:t>
            </a:r>
            <a:r>
              <a:rPr lang="da-DK" sz="1200" dirty="0" err="1" smtClean="0"/>
              <a:t>appeared</a:t>
            </a:r>
            <a:r>
              <a:rPr lang="da-DK" sz="1200" dirty="0" smtClean="0"/>
              <a:t> to have a positive attitude </a:t>
            </a:r>
            <a:r>
              <a:rPr lang="da-DK" sz="1200" dirty="0" err="1" smtClean="0"/>
              <a:t>towards</a:t>
            </a:r>
            <a:r>
              <a:rPr lang="da-DK" sz="1200" dirty="0" smtClean="0"/>
              <a:t> </a:t>
            </a:r>
            <a:r>
              <a:rPr lang="da-DK" sz="1200" dirty="0" err="1" smtClean="0"/>
              <a:t>selective</a:t>
            </a:r>
            <a:r>
              <a:rPr lang="da-DK" sz="1200" dirty="0" smtClean="0"/>
              <a:t> </a:t>
            </a:r>
            <a:r>
              <a:rPr lang="da-DK" sz="1200" dirty="0" err="1" smtClean="0"/>
              <a:t>prevention</a:t>
            </a:r>
            <a:r>
              <a:rPr lang="da-DK" sz="1200" dirty="0" smtClean="0"/>
              <a:t> and </a:t>
            </a:r>
            <a:r>
              <a:rPr lang="da-DK" sz="1200" dirty="0" err="1" smtClean="0"/>
              <a:t>considered</a:t>
            </a:r>
            <a:r>
              <a:rPr lang="da-DK" sz="1200" dirty="0" smtClean="0"/>
              <a:t> it part of </a:t>
            </a:r>
            <a:r>
              <a:rPr lang="da-DK" sz="1200" dirty="0" err="1" smtClean="0"/>
              <a:t>their</a:t>
            </a:r>
            <a:r>
              <a:rPr lang="da-DK" sz="1200" dirty="0" smtClean="0"/>
              <a:t> job. </a:t>
            </a:r>
            <a:r>
              <a:rPr lang="da-DK" sz="1200" dirty="0" err="1" smtClean="0"/>
              <a:t>Indeed</a:t>
            </a:r>
            <a:r>
              <a:rPr lang="da-DK" sz="1200" dirty="0" smtClean="0"/>
              <a:t>, </a:t>
            </a:r>
            <a:r>
              <a:rPr lang="da-DK" sz="1200" dirty="0" err="1" smtClean="0"/>
              <a:t>GPs</a:t>
            </a:r>
            <a:r>
              <a:rPr lang="da-DK" sz="1200" dirty="0" smtClean="0"/>
              <a:t> </a:t>
            </a:r>
            <a:r>
              <a:rPr lang="da-DK" sz="1200" dirty="0" err="1" smtClean="0"/>
              <a:t>routinely</a:t>
            </a:r>
            <a:r>
              <a:rPr lang="da-DK" sz="1200" dirty="0" smtClean="0"/>
              <a:t> offered patients </a:t>
            </a:r>
            <a:r>
              <a:rPr lang="da-DK" sz="1200" dirty="0" err="1" smtClean="0"/>
              <a:t>preventive</a:t>
            </a:r>
            <a:r>
              <a:rPr lang="da-DK" sz="1200" dirty="0"/>
              <a:t> </a:t>
            </a:r>
            <a:r>
              <a:rPr lang="da-DK" sz="1200" dirty="0" err="1" smtClean="0"/>
              <a:t>health</a:t>
            </a:r>
            <a:r>
              <a:rPr lang="da-DK" sz="1200" dirty="0"/>
              <a:t> </a:t>
            </a:r>
            <a:r>
              <a:rPr lang="da-DK" sz="1200" dirty="0" smtClean="0"/>
              <a:t>checks, and offered </a:t>
            </a:r>
            <a:r>
              <a:rPr lang="da-DK" sz="1200" dirty="0" err="1" smtClean="0"/>
              <a:t>disease</a:t>
            </a:r>
            <a:r>
              <a:rPr lang="da-DK" sz="1200" dirty="0" smtClean="0"/>
              <a:t>-management programs to patients at </a:t>
            </a:r>
            <a:r>
              <a:rPr lang="da-DK" sz="1200" dirty="0" err="1" smtClean="0"/>
              <a:t>risk</a:t>
            </a:r>
            <a:r>
              <a:rPr lang="da-DK" sz="1200" dirty="0" smtClean="0"/>
              <a:t>. </a:t>
            </a:r>
            <a:endParaRPr lang="en-GB" sz="1200" dirty="0" smtClean="0"/>
          </a:p>
          <a:p>
            <a:endParaRPr lang="da-DK" sz="1100" dirty="0"/>
          </a:p>
        </p:txBody>
      </p:sp>
      <p:sp>
        <p:nvSpPr>
          <p:cNvPr id="13" name="Tekstboks 11"/>
          <p:cNvSpPr txBox="1"/>
          <p:nvPr/>
        </p:nvSpPr>
        <p:spPr>
          <a:xfrm>
            <a:off x="116632" y="683568"/>
            <a:ext cx="6552728" cy="196977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b="1" dirty="0" smtClean="0"/>
              <a:t>Work Package 5</a:t>
            </a:r>
          </a:p>
          <a:p>
            <a:r>
              <a:rPr lang="en-GB" sz="1200" dirty="0" smtClean="0"/>
              <a:t>The central task of WP5 relates to the critical review and evaluation of European CMD-prevention programs, with a particular focus on the process of intervention implementation and population uptake. As such, one of the main WP deliverables is a systematic review </a:t>
            </a:r>
            <a:r>
              <a:rPr lang="en-GB" sz="1200" dirty="0"/>
              <a:t>article </a:t>
            </a:r>
            <a:r>
              <a:rPr lang="en-GB" sz="1200" dirty="0" smtClean="0"/>
              <a:t>on the </a:t>
            </a:r>
            <a:r>
              <a:rPr lang="en-GB" sz="1200" dirty="0"/>
              <a:t>factors that may inhibit or facilitate successful intervention roll-</a:t>
            </a:r>
            <a:r>
              <a:rPr lang="en-GB" sz="1200" dirty="0" smtClean="0"/>
              <a:t>out. At present, the literature search and review has been completed, and a first draft is circulating among the partners. </a:t>
            </a:r>
            <a:r>
              <a:rPr lang="da-DK" sz="1200" dirty="0" smtClean="0"/>
              <a:t>A total of 28 </a:t>
            </a:r>
            <a:r>
              <a:rPr lang="da-DK" sz="1200" dirty="0" err="1" smtClean="0"/>
              <a:t>articles</a:t>
            </a:r>
            <a:r>
              <a:rPr lang="da-DK" sz="1200" dirty="0" smtClean="0"/>
              <a:t> </a:t>
            </a:r>
            <a:r>
              <a:rPr lang="da-DK" sz="1200" dirty="0" err="1" smtClean="0"/>
              <a:t>was</a:t>
            </a:r>
            <a:r>
              <a:rPr lang="da-DK" sz="1200" dirty="0" smtClean="0"/>
              <a:t> </a:t>
            </a:r>
            <a:r>
              <a:rPr lang="da-DK" sz="1200" dirty="0" err="1" smtClean="0"/>
              <a:t>included</a:t>
            </a:r>
            <a:r>
              <a:rPr lang="da-DK" sz="1200" dirty="0" smtClean="0"/>
              <a:t> in the </a:t>
            </a:r>
            <a:r>
              <a:rPr lang="da-DK" sz="1200" dirty="0" err="1" smtClean="0"/>
              <a:t>review</a:t>
            </a:r>
            <a:r>
              <a:rPr lang="da-DK" sz="1200" dirty="0" smtClean="0"/>
              <a:t>. In </a:t>
            </a:r>
            <a:r>
              <a:rPr lang="da-DK" sz="1200" dirty="0" err="1" smtClean="0"/>
              <a:t>broad</a:t>
            </a:r>
            <a:r>
              <a:rPr lang="da-DK" sz="1200" dirty="0" smtClean="0"/>
              <a:t> </a:t>
            </a:r>
            <a:r>
              <a:rPr lang="da-DK" sz="1200" dirty="0" err="1" smtClean="0"/>
              <a:t>strokes</a:t>
            </a:r>
            <a:r>
              <a:rPr lang="da-DK" sz="1200" dirty="0" smtClean="0"/>
              <a:t>, the </a:t>
            </a:r>
            <a:r>
              <a:rPr lang="da-DK" sz="1200" dirty="0" err="1" smtClean="0"/>
              <a:t>article</a:t>
            </a:r>
            <a:r>
              <a:rPr lang="da-DK" sz="1200" dirty="0" smtClean="0"/>
              <a:t> </a:t>
            </a:r>
            <a:r>
              <a:rPr lang="da-DK" sz="1200" dirty="0" err="1" smtClean="0"/>
              <a:t>concludes</a:t>
            </a:r>
            <a:r>
              <a:rPr lang="da-DK" sz="1200" dirty="0" smtClean="0"/>
              <a:t> </a:t>
            </a:r>
            <a:r>
              <a:rPr lang="da-DK" sz="1200" dirty="0" err="1" smtClean="0"/>
              <a:t>that</a:t>
            </a:r>
            <a:r>
              <a:rPr lang="da-DK" sz="1200" dirty="0" smtClean="0"/>
              <a:t> </a:t>
            </a:r>
            <a:r>
              <a:rPr lang="da-DK" sz="1200" dirty="0" err="1" smtClean="0"/>
              <a:t>barriers</a:t>
            </a:r>
            <a:r>
              <a:rPr lang="da-DK" sz="1200" dirty="0" smtClean="0"/>
              <a:t> and </a:t>
            </a:r>
            <a:r>
              <a:rPr lang="da-DK" sz="1200" dirty="0" err="1" smtClean="0"/>
              <a:t>facilitators</a:t>
            </a:r>
            <a:r>
              <a:rPr lang="da-DK" sz="1200" dirty="0" smtClean="0"/>
              <a:t> of the </a:t>
            </a:r>
            <a:r>
              <a:rPr lang="da-DK" sz="1200" dirty="0" err="1" smtClean="0"/>
              <a:t>uptake</a:t>
            </a:r>
            <a:r>
              <a:rPr lang="da-DK" sz="1200" dirty="0" smtClean="0"/>
              <a:t> of CMD </a:t>
            </a:r>
            <a:r>
              <a:rPr lang="da-DK" sz="1200" dirty="0" err="1" smtClean="0"/>
              <a:t>prevention</a:t>
            </a:r>
            <a:r>
              <a:rPr lang="da-DK" sz="1200" dirty="0" smtClean="0"/>
              <a:t> programs </a:t>
            </a:r>
            <a:r>
              <a:rPr lang="da-DK" sz="1200" dirty="0" err="1" smtClean="0"/>
              <a:t>can</a:t>
            </a:r>
            <a:r>
              <a:rPr lang="da-DK" sz="1200" dirty="0" smtClean="0"/>
              <a:t> </a:t>
            </a:r>
            <a:r>
              <a:rPr lang="da-DK" sz="1200" dirty="0" err="1" smtClean="0"/>
              <a:t>be</a:t>
            </a:r>
            <a:r>
              <a:rPr lang="da-DK" sz="1200" dirty="0" smtClean="0"/>
              <a:t> </a:t>
            </a:r>
            <a:r>
              <a:rPr lang="da-DK" sz="1200" dirty="0" err="1" smtClean="0"/>
              <a:t>separated</a:t>
            </a:r>
            <a:r>
              <a:rPr lang="da-DK" sz="1200" dirty="0" smtClean="0"/>
              <a:t> </a:t>
            </a:r>
            <a:r>
              <a:rPr lang="da-DK" sz="1200" dirty="0" err="1" smtClean="0"/>
              <a:t>into</a:t>
            </a:r>
            <a:r>
              <a:rPr lang="da-DK" sz="1200" dirty="0" smtClean="0"/>
              <a:t> </a:t>
            </a:r>
            <a:r>
              <a:rPr lang="da-DK" sz="1200" dirty="0" err="1" smtClean="0"/>
              <a:t>five</a:t>
            </a:r>
            <a:r>
              <a:rPr lang="da-DK" sz="1200" dirty="0" smtClean="0"/>
              <a:t> </a:t>
            </a:r>
            <a:r>
              <a:rPr lang="da-DK" sz="1200" dirty="0" err="1" smtClean="0"/>
              <a:t>distinct</a:t>
            </a:r>
            <a:r>
              <a:rPr lang="da-DK" sz="1200" dirty="0" smtClean="0"/>
              <a:t> </a:t>
            </a:r>
            <a:r>
              <a:rPr lang="da-DK" sz="1200" dirty="0" err="1" smtClean="0"/>
              <a:t>categories</a:t>
            </a:r>
            <a:r>
              <a:rPr lang="da-DK" sz="1200" dirty="0" smtClean="0"/>
              <a:t>: </a:t>
            </a:r>
            <a:r>
              <a:rPr lang="da-DK" sz="1200" dirty="0" err="1" smtClean="0"/>
              <a:t>Structural</a:t>
            </a:r>
            <a:r>
              <a:rPr lang="da-DK" sz="1200" dirty="0" smtClean="0"/>
              <a:t>, </a:t>
            </a:r>
            <a:r>
              <a:rPr lang="da-DK" sz="1200" dirty="0" err="1" smtClean="0"/>
              <a:t>organizational</a:t>
            </a:r>
            <a:r>
              <a:rPr lang="da-DK" sz="1200" dirty="0" smtClean="0"/>
              <a:t>, professional, social, and </a:t>
            </a:r>
            <a:r>
              <a:rPr lang="da-DK" sz="1200" dirty="0" err="1" smtClean="0"/>
              <a:t>attitudinal</a:t>
            </a:r>
            <a:r>
              <a:rPr lang="da-DK" sz="1200" dirty="0" smtClean="0"/>
              <a:t>. A </a:t>
            </a:r>
            <a:r>
              <a:rPr lang="da-DK" sz="1200" dirty="0" err="1" smtClean="0"/>
              <a:t>full</a:t>
            </a:r>
            <a:r>
              <a:rPr lang="da-DK" sz="1200" dirty="0" smtClean="0"/>
              <a:t> abstract </a:t>
            </a:r>
            <a:r>
              <a:rPr lang="da-DK" sz="1200" dirty="0" err="1" smtClean="0"/>
              <a:t>will</a:t>
            </a:r>
            <a:r>
              <a:rPr lang="da-DK" sz="1200" dirty="0" smtClean="0"/>
              <a:t> </a:t>
            </a:r>
            <a:r>
              <a:rPr lang="da-DK" sz="1200" dirty="0" err="1" smtClean="0"/>
              <a:t>be</a:t>
            </a:r>
            <a:r>
              <a:rPr lang="da-DK" sz="1200" dirty="0" smtClean="0"/>
              <a:t> </a:t>
            </a:r>
            <a:r>
              <a:rPr lang="da-DK" sz="1200" dirty="0" err="1" smtClean="0"/>
              <a:t>published</a:t>
            </a:r>
            <a:r>
              <a:rPr lang="da-DK" sz="1200" dirty="0" smtClean="0"/>
              <a:t> on the SPIMEU website </a:t>
            </a:r>
            <a:r>
              <a:rPr lang="da-DK" sz="1200" dirty="0" err="1" smtClean="0"/>
              <a:t>once</a:t>
            </a:r>
            <a:r>
              <a:rPr lang="da-DK" sz="1200" dirty="0" smtClean="0"/>
              <a:t> </a:t>
            </a:r>
            <a:r>
              <a:rPr lang="da-DK" sz="1200" dirty="0" err="1" smtClean="0"/>
              <a:t>we</a:t>
            </a:r>
            <a:r>
              <a:rPr lang="da-DK" sz="1200" dirty="0" smtClean="0"/>
              <a:t> have </a:t>
            </a:r>
            <a:r>
              <a:rPr lang="da-DK" sz="1200" dirty="0" err="1" smtClean="0"/>
              <a:t>come</a:t>
            </a:r>
            <a:r>
              <a:rPr lang="da-DK" sz="1200" dirty="0" smtClean="0"/>
              <a:t> up with a final </a:t>
            </a:r>
            <a:r>
              <a:rPr lang="da-DK" sz="1200" dirty="0" err="1" smtClean="0"/>
              <a:t>draft</a:t>
            </a:r>
            <a:r>
              <a:rPr lang="da-DK" sz="1200" dirty="0" smtClean="0"/>
              <a:t> of the manuscript.</a:t>
            </a:r>
            <a:endParaRPr lang="da-DK" sz="1200" dirty="0"/>
          </a:p>
        </p:txBody>
      </p:sp>
      <p:graphicFrame>
        <p:nvGraphicFramePr>
          <p:cNvPr id="11" name="Grafiek 34"/>
          <p:cNvGraphicFramePr/>
          <p:nvPr>
            <p:extLst>
              <p:ext uri="{D42A27DB-BD31-4B8C-83A1-F6EECF244321}">
                <p14:modId xmlns:p14="http://schemas.microsoft.com/office/powerpoint/2010/main" val="537707226"/>
              </p:ext>
            </p:extLst>
          </p:nvPr>
        </p:nvGraphicFramePr>
        <p:xfrm>
          <a:off x="3284984" y="2771800"/>
          <a:ext cx="3457193"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fiek 46"/>
          <p:cNvGraphicFramePr/>
          <p:nvPr>
            <p:extLst>
              <p:ext uri="{D42A27DB-BD31-4B8C-83A1-F6EECF244321}">
                <p14:modId xmlns:p14="http://schemas.microsoft.com/office/powerpoint/2010/main" val="2976068236"/>
              </p:ext>
            </p:extLst>
          </p:nvPr>
        </p:nvGraphicFramePr>
        <p:xfrm>
          <a:off x="3416928" y="6228184"/>
          <a:ext cx="3441072"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ek 33"/>
          <p:cNvGraphicFramePr/>
          <p:nvPr>
            <p:extLst>
              <p:ext uri="{D42A27DB-BD31-4B8C-83A1-F6EECF244321}">
                <p14:modId xmlns:p14="http://schemas.microsoft.com/office/powerpoint/2010/main" val="1963928511"/>
              </p:ext>
            </p:extLst>
          </p:nvPr>
        </p:nvGraphicFramePr>
        <p:xfrm>
          <a:off x="0" y="6516216"/>
          <a:ext cx="3384376"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vak 21"/>
          <p:cNvSpPr txBox="1"/>
          <p:nvPr/>
        </p:nvSpPr>
        <p:spPr>
          <a:xfrm>
            <a:off x="3284984" y="5292080"/>
            <a:ext cx="1498265" cy="1015663"/>
          </a:xfrm>
          <a:prstGeom prst="rect">
            <a:avLst/>
          </a:prstGeom>
          <a:noFill/>
        </p:spPr>
        <p:txBody>
          <a:bodyPr wrap="square" rtlCol="0">
            <a:spAutoFit/>
          </a:bodyPr>
          <a:lstStyle/>
          <a:p>
            <a:pPr marL="171450" indent="-171450">
              <a:buFont typeface="Segoe UI" panose="020B0502040204020203" pitchFamily="34" charset="0"/>
              <a:buChar char="■"/>
            </a:pPr>
            <a:r>
              <a:rPr lang="en-GB" sz="1000" dirty="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Sweden </a:t>
            </a:r>
            <a:endParaRPr lang="en-GB" sz="1000" dirty="0">
              <a:solidFill>
                <a:srgbClr val="4F81BD"/>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Segoe UI" panose="020B0502040204020203" pitchFamily="34" charset="0"/>
              <a:buChar char="■"/>
            </a:pPr>
            <a:r>
              <a:rPr lang="en-GB" sz="1000" dirty="0">
                <a:solidFill>
                  <a:schemeClr val="accent2"/>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Denmark</a:t>
            </a:r>
            <a:endParaRPr lang="en-GB" sz="10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Segoe UI" panose="020B0502040204020203" pitchFamily="34" charset="0"/>
              <a:buChar char="■"/>
            </a:pPr>
            <a:r>
              <a:rPr lang="en-GB" sz="1000" dirty="0">
                <a:solidFill>
                  <a:schemeClr val="accent3"/>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The Netherlands</a:t>
            </a:r>
            <a:endParaRPr lang="en-GB" sz="1000"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Segoe UI" panose="020B0502040204020203" pitchFamily="34" charset="0"/>
              <a:buChar char="■"/>
            </a:pPr>
            <a:r>
              <a:rPr lang="en-GB" sz="1000" dirty="0">
                <a:solidFill>
                  <a:schemeClr val="accent4"/>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Greece</a:t>
            </a:r>
            <a:endParaRPr lang="en-GB" sz="1000"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Segoe UI" panose="020B0502040204020203" pitchFamily="34" charset="0"/>
              <a:buChar char="■"/>
            </a:pPr>
            <a:r>
              <a:rPr lang="en-GB" sz="1000" dirty="0">
                <a:solidFill>
                  <a:schemeClr val="accent5"/>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The Czech Republic </a:t>
            </a:r>
          </a:p>
        </p:txBody>
      </p:sp>
    </p:spTree>
    <p:extLst>
      <p:ext uri="{BB962C8B-B14F-4D97-AF65-F5344CB8AC3E}">
        <p14:creationId xmlns:p14="http://schemas.microsoft.com/office/powerpoint/2010/main" val="1379527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42900" y="1187625"/>
            <a:ext cx="6172200" cy="6980594"/>
          </a:xfrm>
        </p:spPr>
        <p:txBody>
          <a:bodyPr>
            <a:normAutofit/>
          </a:bodyPr>
          <a:lstStyle/>
          <a:p>
            <a:pPr marL="0" indent="0">
              <a:buNone/>
            </a:pPr>
            <a:endParaRPr lang="da-DK" sz="1200" dirty="0"/>
          </a:p>
        </p:txBody>
      </p:sp>
      <p:sp>
        <p:nvSpPr>
          <p:cNvPr id="4" name="Tekstboks 2"/>
          <p:cNvSpPr txBox="1">
            <a:spLocks noGrp="1"/>
          </p:cNvSpPr>
          <p:nvPr>
            <p:ph type="title"/>
          </p:nvPr>
        </p:nvSpPr>
        <p:spPr>
          <a:xfrm>
            <a:off x="342900" y="592238"/>
            <a:ext cx="6182444" cy="369332"/>
          </a:xfrm>
          <a:prstGeom prst="rect">
            <a:avLst/>
          </a:prstGeom>
          <a:noFill/>
          <a:ln w="38100">
            <a:solidFill>
              <a:srgbClr val="FF0000"/>
            </a:solidFill>
          </a:ln>
        </p:spPr>
        <p:txBody>
          <a:bodyPr wrap="square" rtlCol="0">
            <a:spAutoFit/>
          </a:bodyPr>
          <a:lstStyle/>
          <a:p>
            <a:pPr algn="ctr"/>
            <a:r>
              <a:rPr lang="en-GB" sz="1800" b="1" dirty="0" smtClean="0">
                <a:ln>
                  <a:solidFill>
                    <a:prstClr val="white"/>
                  </a:solidFill>
                </a:ln>
                <a:solidFill>
                  <a:srgbClr val="BD0000"/>
                </a:solidFill>
                <a:ea typeface="Calibri"/>
                <a:cs typeface="ArialMT"/>
              </a:rPr>
              <a:t>SPIM</a:t>
            </a:r>
            <a:r>
              <a:rPr lang="en-GB" sz="1800" b="1" dirty="0" smtClean="0">
                <a:ln>
                  <a:solidFill>
                    <a:prstClr val="white"/>
                  </a:solidFill>
                </a:ln>
                <a:solidFill>
                  <a:srgbClr val="1859FD"/>
                </a:solidFill>
                <a:ea typeface="Calibri"/>
                <a:cs typeface="ArialMT"/>
              </a:rPr>
              <a:t>EU </a:t>
            </a:r>
            <a:r>
              <a:rPr lang="da-DK" sz="1800" b="1" dirty="0" smtClean="0"/>
              <a:t>UPCOMING EVENTS </a:t>
            </a:r>
            <a:r>
              <a:rPr lang="mr-IN" sz="1800" b="1" dirty="0" smtClean="0"/>
              <a:t>–</a:t>
            </a:r>
            <a:r>
              <a:rPr lang="da-DK" sz="1800" b="1" dirty="0" smtClean="0"/>
              <a:t> WONCA 2017</a:t>
            </a:r>
            <a:endParaRPr lang="da-DK" sz="1800" b="1" dirty="0"/>
          </a:p>
        </p:txBody>
      </p:sp>
      <p:sp>
        <p:nvSpPr>
          <p:cNvPr id="5" name="Tekstboks 2"/>
          <p:cNvSpPr txBox="1">
            <a:spLocks/>
          </p:cNvSpPr>
          <p:nvPr/>
        </p:nvSpPr>
        <p:spPr>
          <a:xfrm>
            <a:off x="332656" y="1392615"/>
            <a:ext cx="6182444" cy="3046987"/>
          </a:xfrm>
          <a:prstGeom prst="rect">
            <a:avLst/>
          </a:prstGeom>
          <a:noFill/>
          <a:ln w="38100">
            <a:solidFill>
              <a:srgbClr val="3366FF"/>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200" dirty="0" smtClean="0">
                <a:latin typeface="+mn-lt"/>
              </a:rPr>
              <a:t>In June/</a:t>
            </a:r>
            <a:r>
              <a:rPr lang="da-DK" sz="1200" dirty="0" err="1" smtClean="0">
                <a:latin typeface="+mn-lt"/>
              </a:rPr>
              <a:t>July</a:t>
            </a:r>
            <a:r>
              <a:rPr lang="da-DK" sz="1200" dirty="0" smtClean="0">
                <a:latin typeface="+mn-lt"/>
              </a:rPr>
              <a:t> 2017, the </a:t>
            </a:r>
            <a:r>
              <a:rPr lang="da-DK" sz="1200" dirty="0" err="1" smtClean="0">
                <a:latin typeface="+mn-lt"/>
              </a:rPr>
              <a:t>Czech</a:t>
            </a:r>
            <a:r>
              <a:rPr lang="da-DK" sz="1200" dirty="0" smtClean="0">
                <a:latin typeface="+mn-lt"/>
              </a:rPr>
              <a:t> </a:t>
            </a:r>
            <a:r>
              <a:rPr lang="da-DK" sz="1200" dirty="0">
                <a:latin typeface="+mn-lt"/>
              </a:rPr>
              <a:t>Society of General Practice </a:t>
            </a:r>
            <a:r>
              <a:rPr lang="da-DK" sz="1200" dirty="0" err="1">
                <a:latin typeface="+mn-lt"/>
              </a:rPr>
              <a:t>will</a:t>
            </a:r>
            <a:r>
              <a:rPr lang="da-DK" sz="1200" dirty="0">
                <a:latin typeface="+mn-lt"/>
              </a:rPr>
              <a:t> host the 22nd World Organization of National Colleges, </a:t>
            </a:r>
            <a:r>
              <a:rPr lang="da-DK" sz="1200" dirty="0" err="1">
                <a:latin typeface="+mn-lt"/>
              </a:rPr>
              <a:t>Academies</a:t>
            </a:r>
            <a:r>
              <a:rPr lang="da-DK" sz="1200" dirty="0">
                <a:latin typeface="+mn-lt"/>
              </a:rPr>
              <a:t>, and Academic Associations of General </a:t>
            </a:r>
            <a:r>
              <a:rPr lang="da-DK" sz="1200" dirty="0" err="1">
                <a:latin typeface="+mn-lt"/>
              </a:rPr>
              <a:t>Practitioners</a:t>
            </a:r>
            <a:r>
              <a:rPr lang="da-DK" sz="1200" dirty="0">
                <a:latin typeface="+mn-lt"/>
              </a:rPr>
              <a:t> (WONCA) Europe Conference in </a:t>
            </a:r>
            <a:r>
              <a:rPr lang="da-DK" sz="1200" dirty="0" err="1">
                <a:latin typeface="+mn-lt"/>
              </a:rPr>
              <a:t>Prague</a:t>
            </a:r>
            <a:r>
              <a:rPr lang="da-DK" sz="1200" dirty="0">
                <a:latin typeface="+mn-lt"/>
              </a:rPr>
              <a:t>. The </a:t>
            </a:r>
            <a:r>
              <a:rPr lang="da-DK" sz="1200" dirty="0" err="1">
                <a:latin typeface="+mn-lt"/>
              </a:rPr>
              <a:t>aim</a:t>
            </a:r>
            <a:r>
              <a:rPr lang="da-DK" sz="1200" dirty="0">
                <a:latin typeface="+mn-lt"/>
              </a:rPr>
              <a:t> of </a:t>
            </a:r>
            <a:r>
              <a:rPr lang="da-DK" sz="1200" dirty="0" err="1">
                <a:latin typeface="+mn-lt"/>
              </a:rPr>
              <a:t>Wonca</a:t>
            </a:r>
            <a:r>
              <a:rPr lang="da-DK" sz="1200" dirty="0">
                <a:latin typeface="+mn-lt"/>
              </a:rPr>
              <a:t> Europe is to </a:t>
            </a:r>
            <a:r>
              <a:rPr lang="da-DK" sz="1200" dirty="0" err="1">
                <a:latin typeface="+mn-lt"/>
              </a:rPr>
              <a:t>improve</a:t>
            </a:r>
            <a:r>
              <a:rPr lang="da-DK" sz="1200" dirty="0">
                <a:latin typeface="+mn-lt"/>
              </a:rPr>
              <a:t> global </a:t>
            </a:r>
            <a:r>
              <a:rPr lang="da-DK" sz="1200" dirty="0" err="1">
                <a:latin typeface="+mn-lt"/>
              </a:rPr>
              <a:t>quality</a:t>
            </a:r>
            <a:r>
              <a:rPr lang="da-DK" sz="1200" dirty="0">
                <a:latin typeface="+mn-lt"/>
              </a:rPr>
              <a:t> of </a:t>
            </a:r>
            <a:r>
              <a:rPr lang="da-DK" sz="1200" dirty="0" err="1">
                <a:latin typeface="+mn-lt"/>
              </a:rPr>
              <a:t>life</a:t>
            </a:r>
            <a:r>
              <a:rPr lang="da-DK" sz="1200" dirty="0">
                <a:latin typeface="+mn-lt"/>
              </a:rPr>
              <a:t> </a:t>
            </a:r>
            <a:r>
              <a:rPr lang="da-DK" sz="1200" dirty="0" err="1">
                <a:latin typeface="+mn-lt"/>
              </a:rPr>
              <a:t>through</a:t>
            </a:r>
            <a:r>
              <a:rPr lang="da-DK" sz="1200" dirty="0">
                <a:latin typeface="+mn-lt"/>
              </a:rPr>
              <a:t> </a:t>
            </a:r>
            <a:r>
              <a:rPr lang="da-DK" sz="1200" dirty="0" err="1">
                <a:latin typeface="+mn-lt"/>
              </a:rPr>
              <a:t>fostering</a:t>
            </a:r>
            <a:r>
              <a:rPr lang="da-DK" sz="1200" dirty="0">
                <a:latin typeface="+mn-lt"/>
              </a:rPr>
              <a:t> and </a:t>
            </a:r>
            <a:r>
              <a:rPr lang="da-DK" sz="1200" dirty="0" err="1">
                <a:latin typeface="+mn-lt"/>
              </a:rPr>
              <a:t>maintaining</a:t>
            </a:r>
            <a:r>
              <a:rPr lang="da-DK" sz="1200" dirty="0">
                <a:latin typeface="+mn-lt"/>
              </a:rPr>
              <a:t> </a:t>
            </a:r>
            <a:r>
              <a:rPr lang="da-DK" sz="1200" dirty="0" err="1">
                <a:latin typeface="+mn-lt"/>
              </a:rPr>
              <a:t>high</a:t>
            </a:r>
            <a:r>
              <a:rPr lang="da-DK" sz="1200" dirty="0">
                <a:latin typeface="+mn-lt"/>
              </a:rPr>
              <a:t> standards of </a:t>
            </a:r>
            <a:r>
              <a:rPr lang="da-DK" sz="1200" dirty="0" err="1">
                <a:latin typeface="+mn-lt"/>
              </a:rPr>
              <a:t>care</a:t>
            </a:r>
            <a:r>
              <a:rPr lang="da-DK" sz="1200" dirty="0">
                <a:latin typeface="+mn-lt"/>
              </a:rPr>
              <a:t> in general </a:t>
            </a:r>
            <a:r>
              <a:rPr lang="da-DK" sz="1200" dirty="0" err="1">
                <a:latin typeface="+mn-lt"/>
              </a:rPr>
              <a:t>practice</a:t>
            </a:r>
            <a:r>
              <a:rPr lang="da-DK" sz="1200" dirty="0">
                <a:latin typeface="+mn-lt"/>
              </a:rPr>
              <a:t>/</a:t>
            </a:r>
            <a:r>
              <a:rPr lang="da-DK" sz="1200" dirty="0" err="1">
                <a:latin typeface="+mn-lt"/>
              </a:rPr>
              <a:t>family</a:t>
            </a:r>
            <a:r>
              <a:rPr lang="da-DK" sz="1200" dirty="0">
                <a:latin typeface="+mn-lt"/>
              </a:rPr>
              <a:t> </a:t>
            </a:r>
            <a:r>
              <a:rPr lang="da-DK" sz="1200" dirty="0" err="1">
                <a:latin typeface="+mn-lt"/>
              </a:rPr>
              <a:t>medicine</a:t>
            </a:r>
            <a:r>
              <a:rPr lang="da-DK" sz="1200" dirty="0">
                <a:latin typeface="+mn-lt"/>
              </a:rPr>
              <a:t>. To </a:t>
            </a:r>
            <a:r>
              <a:rPr lang="da-DK" sz="1200" dirty="0" err="1">
                <a:latin typeface="+mn-lt"/>
              </a:rPr>
              <a:t>this</a:t>
            </a:r>
            <a:r>
              <a:rPr lang="da-DK" sz="1200" dirty="0">
                <a:latin typeface="+mn-lt"/>
              </a:rPr>
              <a:t> end, WONCA provides a forum for </a:t>
            </a:r>
            <a:r>
              <a:rPr lang="da-DK" sz="1200" dirty="0" err="1">
                <a:latin typeface="+mn-lt"/>
              </a:rPr>
              <a:t>exchange</a:t>
            </a:r>
            <a:r>
              <a:rPr lang="da-DK" sz="1200" dirty="0">
                <a:latin typeface="+mn-lt"/>
              </a:rPr>
              <a:t> of </a:t>
            </a:r>
            <a:r>
              <a:rPr lang="da-DK" sz="1200" dirty="0" err="1">
                <a:latin typeface="+mn-lt"/>
              </a:rPr>
              <a:t>knowledge</a:t>
            </a:r>
            <a:r>
              <a:rPr lang="da-DK" sz="1200" dirty="0">
                <a:latin typeface="+mn-lt"/>
              </a:rPr>
              <a:t> and information, </a:t>
            </a:r>
            <a:r>
              <a:rPr lang="da-DK" sz="1200" dirty="0" err="1">
                <a:latin typeface="+mn-lt"/>
              </a:rPr>
              <a:t>encouraging</a:t>
            </a:r>
            <a:r>
              <a:rPr lang="da-DK" sz="1200" dirty="0">
                <a:latin typeface="+mn-lt"/>
              </a:rPr>
              <a:t> and </a:t>
            </a:r>
            <a:r>
              <a:rPr lang="da-DK" sz="1200" dirty="0" err="1">
                <a:latin typeface="+mn-lt"/>
              </a:rPr>
              <a:t>supporting</a:t>
            </a:r>
            <a:r>
              <a:rPr lang="da-DK" sz="1200" dirty="0">
                <a:latin typeface="+mn-lt"/>
              </a:rPr>
              <a:t> the </a:t>
            </a:r>
            <a:r>
              <a:rPr lang="da-DK" sz="1200" dirty="0" err="1">
                <a:latin typeface="+mn-lt"/>
              </a:rPr>
              <a:t>development</a:t>
            </a:r>
            <a:r>
              <a:rPr lang="da-DK" sz="1200" dirty="0">
                <a:latin typeface="+mn-lt"/>
              </a:rPr>
              <a:t> of </a:t>
            </a:r>
            <a:r>
              <a:rPr lang="da-DK" sz="1200" dirty="0" err="1">
                <a:latin typeface="+mn-lt"/>
              </a:rPr>
              <a:t>academic</a:t>
            </a:r>
            <a:r>
              <a:rPr lang="da-DK" sz="1200" dirty="0">
                <a:latin typeface="+mn-lt"/>
              </a:rPr>
              <a:t> </a:t>
            </a:r>
            <a:r>
              <a:rPr lang="da-DK" sz="1200" dirty="0" err="1">
                <a:latin typeface="+mn-lt"/>
              </a:rPr>
              <a:t>organizations</a:t>
            </a:r>
            <a:r>
              <a:rPr lang="da-DK" sz="1200" dirty="0">
                <a:latin typeface="+mn-lt"/>
              </a:rPr>
              <a:t> of general </a:t>
            </a:r>
            <a:r>
              <a:rPr lang="da-DK" sz="1200" dirty="0" err="1">
                <a:latin typeface="+mn-lt"/>
              </a:rPr>
              <a:t>practitioners</a:t>
            </a:r>
            <a:r>
              <a:rPr lang="da-DK" sz="1200" dirty="0">
                <a:latin typeface="+mn-lt"/>
              </a:rPr>
              <a:t>/</a:t>
            </a:r>
            <a:r>
              <a:rPr lang="da-DK" sz="1200" dirty="0" err="1">
                <a:latin typeface="+mn-lt"/>
              </a:rPr>
              <a:t>family</a:t>
            </a:r>
            <a:r>
              <a:rPr lang="da-DK" sz="1200" dirty="0">
                <a:latin typeface="+mn-lt"/>
              </a:rPr>
              <a:t> </a:t>
            </a:r>
            <a:r>
              <a:rPr lang="da-DK" sz="1200" dirty="0" err="1">
                <a:latin typeface="+mn-lt"/>
              </a:rPr>
              <a:t>physicians</a:t>
            </a:r>
            <a:r>
              <a:rPr lang="da-DK" sz="1200" dirty="0">
                <a:latin typeface="+mn-lt"/>
              </a:rPr>
              <a:t>. The SPIMEU team </a:t>
            </a:r>
            <a:r>
              <a:rPr lang="da-DK" sz="1200" dirty="0" err="1">
                <a:latin typeface="+mn-lt"/>
              </a:rPr>
              <a:t>will</a:t>
            </a:r>
            <a:r>
              <a:rPr lang="da-DK" sz="1200" dirty="0">
                <a:latin typeface="+mn-lt"/>
              </a:rPr>
              <a:t> </a:t>
            </a:r>
            <a:r>
              <a:rPr lang="da-DK" sz="1200" dirty="0" err="1">
                <a:latin typeface="+mn-lt"/>
              </a:rPr>
              <a:t>be</a:t>
            </a:r>
            <a:r>
              <a:rPr lang="da-DK" sz="1200" dirty="0">
                <a:latin typeface="+mn-lt"/>
              </a:rPr>
              <a:t> </a:t>
            </a:r>
            <a:r>
              <a:rPr lang="da-DK" sz="1200" dirty="0" err="1">
                <a:latin typeface="+mn-lt"/>
              </a:rPr>
              <a:t>there</a:t>
            </a:r>
            <a:r>
              <a:rPr lang="da-DK" sz="1200" dirty="0">
                <a:latin typeface="+mn-lt"/>
              </a:rPr>
              <a:t>, </a:t>
            </a:r>
            <a:r>
              <a:rPr lang="da-DK" sz="1200" dirty="0" err="1">
                <a:latin typeface="+mn-lt"/>
              </a:rPr>
              <a:t>hosting</a:t>
            </a:r>
            <a:r>
              <a:rPr lang="da-DK" sz="1200" dirty="0">
                <a:latin typeface="+mn-lt"/>
              </a:rPr>
              <a:t> workshops and </a:t>
            </a:r>
            <a:r>
              <a:rPr lang="da-DK" sz="1200" dirty="0" err="1">
                <a:latin typeface="+mn-lt"/>
              </a:rPr>
              <a:t>giving</a:t>
            </a:r>
            <a:r>
              <a:rPr lang="da-DK" sz="1200" dirty="0">
                <a:latin typeface="+mn-lt"/>
              </a:rPr>
              <a:t> talks and </a:t>
            </a:r>
            <a:r>
              <a:rPr lang="da-DK" sz="1200" dirty="0" err="1">
                <a:latin typeface="+mn-lt"/>
              </a:rPr>
              <a:t>updates</a:t>
            </a:r>
            <a:r>
              <a:rPr lang="da-DK" sz="1200" dirty="0">
                <a:latin typeface="+mn-lt"/>
              </a:rPr>
              <a:t> on </a:t>
            </a:r>
            <a:r>
              <a:rPr lang="da-DK" sz="1200" dirty="0" err="1">
                <a:latin typeface="+mn-lt"/>
              </a:rPr>
              <a:t>our</a:t>
            </a:r>
            <a:r>
              <a:rPr lang="da-DK" sz="1200" dirty="0">
                <a:latin typeface="+mn-lt"/>
              </a:rPr>
              <a:t> </a:t>
            </a:r>
            <a:r>
              <a:rPr lang="da-DK" sz="1200" dirty="0" err="1">
                <a:latin typeface="+mn-lt"/>
              </a:rPr>
              <a:t>project</a:t>
            </a:r>
            <a:r>
              <a:rPr lang="da-DK" sz="1200" dirty="0">
                <a:latin typeface="+mn-lt"/>
              </a:rPr>
              <a:t>. </a:t>
            </a:r>
            <a:r>
              <a:rPr lang="da-DK" sz="1200" dirty="0" err="1">
                <a:latin typeface="+mn-lt"/>
              </a:rPr>
              <a:t>Specifically</a:t>
            </a:r>
            <a:r>
              <a:rPr lang="da-DK" sz="1200" dirty="0">
                <a:latin typeface="+mn-lt"/>
              </a:rPr>
              <a:t>, </a:t>
            </a:r>
            <a:r>
              <a:rPr lang="da-DK" sz="1200" dirty="0" err="1">
                <a:latin typeface="+mn-lt"/>
              </a:rPr>
              <a:t>we</a:t>
            </a:r>
            <a:r>
              <a:rPr lang="da-DK" sz="1200" dirty="0">
                <a:latin typeface="+mn-lt"/>
              </a:rPr>
              <a:t> have </a:t>
            </a:r>
            <a:r>
              <a:rPr lang="da-DK" sz="1200" dirty="0" err="1">
                <a:latin typeface="+mn-lt"/>
              </a:rPr>
              <a:t>planned</a:t>
            </a:r>
            <a:r>
              <a:rPr lang="da-DK" sz="1200" dirty="0">
                <a:latin typeface="+mn-lt"/>
              </a:rPr>
              <a:t> the </a:t>
            </a:r>
            <a:r>
              <a:rPr lang="da-DK" sz="1200" dirty="0" err="1">
                <a:latin typeface="+mn-lt"/>
              </a:rPr>
              <a:t>following</a:t>
            </a:r>
            <a:r>
              <a:rPr lang="da-DK" sz="1200" dirty="0">
                <a:latin typeface="+mn-lt"/>
              </a:rPr>
              <a:t> </a:t>
            </a:r>
            <a:r>
              <a:rPr lang="da-DK" sz="1200" dirty="0" err="1">
                <a:latin typeface="+mn-lt"/>
              </a:rPr>
              <a:t>activities</a:t>
            </a:r>
            <a:r>
              <a:rPr lang="da-DK" sz="1200" dirty="0">
                <a:latin typeface="+mn-lt"/>
              </a:rPr>
              <a:t>:</a:t>
            </a:r>
          </a:p>
          <a:p>
            <a:pPr algn="l"/>
            <a:endParaRPr lang="da-DK" sz="1200" dirty="0">
              <a:latin typeface="+mn-lt"/>
            </a:endParaRPr>
          </a:p>
          <a:p>
            <a:pPr algn="l"/>
            <a:r>
              <a:rPr lang="da-DK" sz="1200" b="1" dirty="0" smtClean="0">
                <a:latin typeface="+mn-lt"/>
              </a:rPr>
              <a:t>Workshop, </a:t>
            </a:r>
            <a:r>
              <a:rPr lang="da-DK" sz="1200" b="1" dirty="0" smtClean="0">
                <a:latin typeface="+mn-lt"/>
              </a:rPr>
              <a:t>16:30-17:45, Friday, June </a:t>
            </a:r>
            <a:r>
              <a:rPr lang="da-DK" sz="1200" b="1" dirty="0" smtClean="0">
                <a:latin typeface="+mn-lt"/>
              </a:rPr>
              <a:t>30</a:t>
            </a:r>
            <a:r>
              <a:rPr lang="da-DK" sz="1200" b="1" smtClean="0">
                <a:latin typeface="+mn-lt"/>
              </a:rPr>
              <a:t>, Meeting Hall 4 </a:t>
            </a:r>
            <a:r>
              <a:rPr lang="da-DK" sz="1200" dirty="0" smtClean="0">
                <a:latin typeface="+mn-lt"/>
              </a:rPr>
              <a:t>: </a:t>
            </a:r>
            <a:r>
              <a:rPr lang="en-US" sz="1200" dirty="0">
                <a:latin typeface="+mn-lt"/>
              </a:rPr>
              <a:t>Selective prevention of cardio-metabolic diseases across Europe: What’s the hold up? </a:t>
            </a:r>
          </a:p>
          <a:p>
            <a:pPr lvl="0" algn="l"/>
            <a:r>
              <a:rPr lang="en-US" sz="1200" dirty="0">
                <a:latin typeface="+mn-lt"/>
              </a:rPr>
              <a:t>This workshop will feature two 15-minute talks on </a:t>
            </a:r>
            <a:r>
              <a:rPr lang="en-GB" sz="1200" dirty="0">
                <a:latin typeface="+mn-lt"/>
              </a:rPr>
              <a:t>the differences in attitudes towards </a:t>
            </a:r>
            <a:r>
              <a:rPr lang="en-GB" sz="1200" dirty="0" smtClean="0">
                <a:latin typeface="+mn-lt"/>
              </a:rPr>
              <a:t>CMD</a:t>
            </a:r>
            <a:r>
              <a:rPr lang="en-GB" sz="1200" dirty="0">
                <a:latin typeface="+mn-lt"/>
              </a:rPr>
              <a:t>-preventive care between and among general practitioners and </a:t>
            </a:r>
            <a:r>
              <a:rPr lang="en-GB" sz="1200" dirty="0" smtClean="0">
                <a:latin typeface="+mn-lt"/>
              </a:rPr>
              <a:t>patients. The </a:t>
            </a:r>
            <a:r>
              <a:rPr lang="en-GB" sz="1200" dirty="0">
                <a:latin typeface="+mn-lt"/>
              </a:rPr>
              <a:t>factors that may underpin these </a:t>
            </a:r>
            <a:r>
              <a:rPr lang="en-GB" sz="1200" dirty="0" smtClean="0">
                <a:latin typeface="+mn-lt"/>
              </a:rPr>
              <a:t>attitudes will also be discussed. </a:t>
            </a:r>
            <a:r>
              <a:rPr lang="en-GB" sz="1200" dirty="0">
                <a:latin typeface="+mn-lt"/>
              </a:rPr>
              <a:t>The talks will be followed by discussion on how to deal with such differences in opinion as we move forward with the SPIMEU project</a:t>
            </a:r>
            <a:r>
              <a:rPr lang="en-GB" sz="1200" dirty="0" smtClean="0">
                <a:latin typeface="+mn-lt"/>
              </a:rPr>
              <a:t>.</a:t>
            </a:r>
          </a:p>
          <a:p>
            <a:pPr lvl="0" algn="l"/>
            <a:endParaRPr lang="en-US" sz="1200" dirty="0">
              <a:latin typeface="+mn-lt"/>
            </a:endParaRPr>
          </a:p>
        </p:txBody>
      </p:sp>
      <p:sp>
        <p:nvSpPr>
          <p:cNvPr id="6" name="Tekstboks 2"/>
          <p:cNvSpPr txBox="1">
            <a:spLocks/>
          </p:cNvSpPr>
          <p:nvPr/>
        </p:nvSpPr>
        <p:spPr>
          <a:xfrm>
            <a:off x="332656" y="4860032"/>
            <a:ext cx="6182444" cy="2308324"/>
          </a:xfrm>
          <a:prstGeom prst="rect">
            <a:avLst/>
          </a:prstGeom>
          <a:noFill/>
          <a:ln w="38100">
            <a:solidFill>
              <a:srgbClr val="FF00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200" b="1" dirty="0" smtClean="0">
                <a:latin typeface="+mn-lt"/>
              </a:rPr>
              <a:t>WP2 &amp; WP8</a:t>
            </a:r>
          </a:p>
          <a:p>
            <a:pPr algn="l"/>
            <a:r>
              <a:rPr lang="da-DK" sz="1200" dirty="0" smtClean="0">
                <a:latin typeface="+mn-lt"/>
              </a:rPr>
              <a:t>In addition to participation in WONCA 2017, the SPIMEU team is </a:t>
            </a:r>
            <a:r>
              <a:rPr lang="da-DK" sz="1200" dirty="0" err="1" smtClean="0">
                <a:latin typeface="+mn-lt"/>
              </a:rPr>
              <a:t>currently</a:t>
            </a:r>
            <a:r>
              <a:rPr lang="da-DK" sz="1200" dirty="0" smtClean="0">
                <a:latin typeface="+mn-lt"/>
              </a:rPr>
              <a:t> </a:t>
            </a:r>
            <a:r>
              <a:rPr lang="da-DK" sz="1200" dirty="0" err="1" smtClean="0">
                <a:latin typeface="+mn-lt"/>
              </a:rPr>
              <a:t>planning</a:t>
            </a:r>
            <a:r>
              <a:rPr lang="da-DK" sz="1200" dirty="0">
                <a:latin typeface="+mn-lt"/>
              </a:rPr>
              <a:t> </a:t>
            </a:r>
            <a:r>
              <a:rPr lang="da-DK" sz="1200" dirty="0" smtClean="0">
                <a:latin typeface="+mn-lt"/>
              </a:rPr>
              <a:t>a </a:t>
            </a:r>
            <a:r>
              <a:rPr lang="da-DK" sz="1200" dirty="0" err="1" smtClean="0">
                <a:latin typeface="+mn-lt"/>
              </a:rPr>
              <a:t>steering</a:t>
            </a:r>
            <a:r>
              <a:rPr lang="da-DK" sz="1200" dirty="0" smtClean="0">
                <a:latin typeface="+mn-lt"/>
              </a:rPr>
              <a:t> </a:t>
            </a:r>
            <a:r>
              <a:rPr lang="da-DK" sz="1200" dirty="0" err="1" smtClean="0">
                <a:latin typeface="+mn-lt"/>
              </a:rPr>
              <a:t>group</a:t>
            </a:r>
            <a:r>
              <a:rPr lang="da-DK" sz="1200" dirty="0" smtClean="0">
                <a:latin typeface="+mn-lt"/>
              </a:rPr>
              <a:t> meeting on June 28 </a:t>
            </a:r>
            <a:r>
              <a:rPr lang="da-DK" sz="1200" dirty="0" err="1" smtClean="0">
                <a:latin typeface="+mn-lt"/>
              </a:rPr>
              <a:t>immediately</a:t>
            </a:r>
            <a:r>
              <a:rPr lang="da-DK" sz="1200" dirty="0" smtClean="0">
                <a:latin typeface="+mn-lt"/>
              </a:rPr>
              <a:t> </a:t>
            </a:r>
            <a:r>
              <a:rPr lang="da-DK" sz="1200" dirty="0" err="1" smtClean="0">
                <a:latin typeface="+mn-lt"/>
              </a:rPr>
              <a:t>before</a:t>
            </a:r>
            <a:r>
              <a:rPr lang="da-DK" sz="1200" dirty="0" smtClean="0">
                <a:latin typeface="+mn-lt"/>
              </a:rPr>
              <a:t> the </a:t>
            </a:r>
            <a:r>
              <a:rPr lang="da-DK" sz="1200" dirty="0" err="1" smtClean="0">
                <a:latin typeface="+mn-lt"/>
              </a:rPr>
              <a:t>conference</a:t>
            </a:r>
            <a:r>
              <a:rPr lang="da-DK" sz="1200" dirty="0" smtClean="0">
                <a:latin typeface="+mn-lt"/>
              </a:rPr>
              <a:t>. Here, </a:t>
            </a:r>
            <a:r>
              <a:rPr lang="da-DK" sz="1200" dirty="0" err="1" smtClean="0">
                <a:latin typeface="+mn-lt"/>
              </a:rPr>
              <a:t>we</a:t>
            </a:r>
            <a:r>
              <a:rPr lang="da-DK" sz="1200" dirty="0" smtClean="0">
                <a:latin typeface="+mn-lt"/>
              </a:rPr>
              <a:t> </a:t>
            </a:r>
            <a:r>
              <a:rPr lang="da-DK" sz="1200" dirty="0" err="1" smtClean="0">
                <a:latin typeface="+mn-lt"/>
              </a:rPr>
              <a:t>will</a:t>
            </a:r>
            <a:r>
              <a:rPr lang="da-DK" sz="1200" dirty="0" smtClean="0">
                <a:latin typeface="+mn-lt"/>
              </a:rPr>
              <a:t> </a:t>
            </a:r>
            <a:r>
              <a:rPr lang="da-DK" sz="1200" dirty="0" err="1" smtClean="0">
                <a:latin typeface="+mn-lt"/>
              </a:rPr>
              <a:t>discuss</a:t>
            </a:r>
            <a:r>
              <a:rPr lang="da-DK" sz="1200" dirty="0" smtClean="0">
                <a:latin typeface="+mn-lt"/>
              </a:rPr>
              <a:t> the </a:t>
            </a:r>
            <a:r>
              <a:rPr lang="da-DK" sz="1200" dirty="0" err="1" smtClean="0">
                <a:latin typeface="+mn-lt"/>
              </a:rPr>
              <a:t>next</a:t>
            </a:r>
            <a:r>
              <a:rPr lang="da-DK" sz="1200" dirty="0" smtClean="0">
                <a:latin typeface="+mn-lt"/>
              </a:rPr>
              <a:t> steps of SPIMEU with </a:t>
            </a:r>
            <a:r>
              <a:rPr lang="da-DK" sz="1200" dirty="0" err="1" smtClean="0">
                <a:latin typeface="+mn-lt"/>
              </a:rPr>
              <a:t>particular</a:t>
            </a:r>
            <a:r>
              <a:rPr lang="da-DK" sz="1200" dirty="0" smtClean="0">
                <a:latin typeface="+mn-lt"/>
              </a:rPr>
              <a:t> reference to WP2 and WP8. WP2 </a:t>
            </a:r>
            <a:r>
              <a:rPr lang="da-DK" sz="1200" dirty="0" err="1" smtClean="0">
                <a:latin typeface="+mn-lt"/>
              </a:rPr>
              <a:t>relates</a:t>
            </a:r>
            <a:r>
              <a:rPr lang="da-DK" sz="1200" dirty="0" smtClean="0">
                <a:latin typeface="+mn-lt"/>
              </a:rPr>
              <a:t> to the </a:t>
            </a:r>
            <a:r>
              <a:rPr lang="da-DK" sz="1200" dirty="0" err="1" smtClean="0">
                <a:latin typeface="+mn-lt"/>
              </a:rPr>
              <a:t>devleopment</a:t>
            </a:r>
            <a:r>
              <a:rPr lang="da-DK" sz="1200" dirty="0" smtClean="0">
                <a:latin typeface="+mn-lt"/>
              </a:rPr>
              <a:t> of a ”</a:t>
            </a:r>
            <a:r>
              <a:rPr lang="da-DK" sz="1200" dirty="0" err="1" smtClean="0">
                <a:latin typeface="+mn-lt"/>
              </a:rPr>
              <a:t>tool-box</a:t>
            </a:r>
            <a:r>
              <a:rPr lang="da-DK" sz="1200" dirty="0" smtClean="0">
                <a:latin typeface="+mn-lt"/>
              </a:rPr>
              <a:t>” with </a:t>
            </a:r>
            <a:r>
              <a:rPr lang="da-DK" sz="1200" dirty="0" err="1" smtClean="0">
                <a:latin typeface="+mn-lt"/>
              </a:rPr>
              <a:t>recommendations</a:t>
            </a:r>
            <a:r>
              <a:rPr lang="da-DK" sz="1200" dirty="0" smtClean="0">
                <a:latin typeface="+mn-lt"/>
              </a:rPr>
              <a:t> for the design and </a:t>
            </a:r>
            <a:r>
              <a:rPr lang="da-DK" sz="1200" dirty="0" err="1" smtClean="0">
                <a:latin typeface="+mn-lt"/>
              </a:rPr>
              <a:t>implementation</a:t>
            </a:r>
            <a:r>
              <a:rPr lang="da-DK" sz="1200" dirty="0" smtClean="0">
                <a:latin typeface="+mn-lt"/>
              </a:rPr>
              <a:t> of CMD-</a:t>
            </a:r>
            <a:r>
              <a:rPr lang="da-DK" sz="1200" dirty="0" err="1" smtClean="0">
                <a:latin typeface="+mn-lt"/>
              </a:rPr>
              <a:t>prevention</a:t>
            </a:r>
            <a:r>
              <a:rPr lang="da-DK" sz="1200" dirty="0" smtClean="0">
                <a:latin typeface="+mn-lt"/>
              </a:rPr>
              <a:t> programs in all EU </a:t>
            </a:r>
            <a:r>
              <a:rPr lang="da-DK" sz="1200" dirty="0" err="1" smtClean="0">
                <a:latin typeface="+mn-lt"/>
              </a:rPr>
              <a:t>members</a:t>
            </a:r>
            <a:r>
              <a:rPr lang="da-DK" sz="1200" dirty="0" smtClean="0">
                <a:latin typeface="+mn-lt"/>
              </a:rPr>
              <a:t> </a:t>
            </a:r>
            <a:r>
              <a:rPr lang="da-DK" sz="1200" dirty="0" err="1" smtClean="0">
                <a:latin typeface="+mn-lt"/>
              </a:rPr>
              <a:t>states</a:t>
            </a:r>
            <a:r>
              <a:rPr lang="da-DK" sz="1200" dirty="0" smtClean="0">
                <a:latin typeface="+mn-lt"/>
              </a:rPr>
              <a:t>. The </a:t>
            </a:r>
            <a:r>
              <a:rPr lang="da-DK" sz="1200" dirty="0" err="1" smtClean="0">
                <a:latin typeface="+mn-lt"/>
              </a:rPr>
              <a:t>recommendations</a:t>
            </a:r>
            <a:r>
              <a:rPr lang="da-DK" sz="1200" dirty="0" smtClean="0">
                <a:latin typeface="+mn-lt"/>
              </a:rPr>
              <a:t> </a:t>
            </a:r>
            <a:r>
              <a:rPr lang="da-DK" sz="1200" dirty="0" err="1" smtClean="0">
                <a:latin typeface="+mn-lt"/>
              </a:rPr>
              <a:t>will</a:t>
            </a:r>
            <a:r>
              <a:rPr lang="da-DK" sz="1200" dirty="0" smtClean="0">
                <a:latin typeface="+mn-lt"/>
              </a:rPr>
              <a:t> </a:t>
            </a:r>
            <a:r>
              <a:rPr lang="da-DK" sz="1200" dirty="0" err="1" smtClean="0">
                <a:latin typeface="+mn-lt"/>
              </a:rPr>
              <a:t>be</a:t>
            </a:r>
            <a:r>
              <a:rPr lang="da-DK" sz="1200" dirty="0" smtClean="0">
                <a:latin typeface="+mn-lt"/>
              </a:rPr>
              <a:t> </a:t>
            </a:r>
            <a:r>
              <a:rPr lang="da-DK" sz="1200" dirty="0" err="1" smtClean="0">
                <a:latin typeface="+mn-lt"/>
              </a:rPr>
              <a:t>based</a:t>
            </a:r>
            <a:r>
              <a:rPr lang="da-DK" sz="1200" dirty="0" smtClean="0">
                <a:latin typeface="+mn-lt"/>
              </a:rPr>
              <a:t> on the </a:t>
            </a:r>
            <a:r>
              <a:rPr lang="da-DK" sz="1200" dirty="0" err="1" smtClean="0">
                <a:latin typeface="+mn-lt"/>
              </a:rPr>
              <a:t>results</a:t>
            </a:r>
            <a:r>
              <a:rPr lang="da-DK" sz="1200" dirty="0" smtClean="0">
                <a:latin typeface="+mn-lt"/>
              </a:rPr>
              <a:t> </a:t>
            </a:r>
            <a:r>
              <a:rPr lang="da-DK" sz="1200" dirty="0" err="1" smtClean="0">
                <a:latin typeface="+mn-lt"/>
              </a:rPr>
              <a:t>generated</a:t>
            </a:r>
            <a:r>
              <a:rPr lang="da-DK" sz="1200" dirty="0" smtClean="0">
                <a:latin typeface="+mn-lt"/>
              </a:rPr>
              <a:t> from the SPIMEU </a:t>
            </a:r>
            <a:r>
              <a:rPr lang="da-DK" sz="1200" dirty="0" err="1" smtClean="0">
                <a:latin typeface="+mn-lt"/>
              </a:rPr>
              <a:t>project</a:t>
            </a:r>
            <a:r>
              <a:rPr lang="da-DK" sz="1200" dirty="0" smtClean="0">
                <a:latin typeface="+mn-lt"/>
              </a:rPr>
              <a:t>, and </a:t>
            </a:r>
            <a:r>
              <a:rPr lang="da-DK" sz="1200" dirty="0" err="1" smtClean="0">
                <a:latin typeface="+mn-lt"/>
              </a:rPr>
              <a:t>will</a:t>
            </a:r>
            <a:r>
              <a:rPr lang="da-DK" sz="1200" dirty="0" smtClean="0">
                <a:latin typeface="+mn-lt"/>
              </a:rPr>
              <a:t> as </a:t>
            </a:r>
            <a:r>
              <a:rPr lang="da-DK" sz="1200" dirty="0" err="1" smtClean="0">
                <a:latin typeface="+mn-lt"/>
              </a:rPr>
              <a:t>such</a:t>
            </a:r>
            <a:r>
              <a:rPr lang="da-DK" sz="1200" dirty="0" smtClean="0">
                <a:latin typeface="+mn-lt"/>
              </a:rPr>
              <a:t> </a:t>
            </a:r>
            <a:r>
              <a:rPr lang="da-DK" sz="1200" dirty="0" err="1" smtClean="0">
                <a:latin typeface="+mn-lt"/>
              </a:rPr>
              <a:t>be</a:t>
            </a:r>
            <a:r>
              <a:rPr lang="da-DK" sz="1200" dirty="0" smtClean="0">
                <a:latin typeface="+mn-lt"/>
              </a:rPr>
              <a:t> the final </a:t>
            </a:r>
            <a:r>
              <a:rPr lang="da-DK" sz="1200" dirty="0" err="1" smtClean="0">
                <a:latin typeface="+mn-lt"/>
              </a:rPr>
              <a:t>deliverable</a:t>
            </a:r>
            <a:r>
              <a:rPr lang="da-DK" sz="1200" dirty="0" smtClean="0">
                <a:latin typeface="+mn-lt"/>
              </a:rPr>
              <a:t> of the </a:t>
            </a:r>
            <a:r>
              <a:rPr lang="da-DK" sz="1200" dirty="0" err="1" smtClean="0">
                <a:latin typeface="+mn-lt"/>
              </a:rPr>
              <a:t>project</a:t>
            </a:r>
            <a:r>
              <a:rPr lang="da-DK" sz="1200" dirty="0" smtClean="0">
                <a:latin typeface="+mn-lt"/>
              </a:rPr>
              <a:t>.</a:t>
            </a:r>
          </a:p>
          <a:p>
            <a:pPr algn="l"/>
            <a:endParaRPr lang="da-DK" sz="1200" dirty="0">
              <a:latin typeface="+mn-lt"/>
            </a:endParaRPr>
          </a:p>
          <a:p>
            <a:pPr algn="l"/>
            <a:r>
              <a:rPr lang="da-DK" sz="1200" dirty="0" smtClean="0">
                <a:latin typeface="+mn-lt"/>
              </a:rPr>
              <a:t>WP8 </a:t>
            </a:r>
            <a:r>
              <a:rPr lang="da-DK" sz="1200" dirty="0" err="1" smtClean="0">
                <a:latin typeface="+mn-lt"/>
              </a:rPr>
              <a:t>focuses</a:t>
            </a:r>
            <a:r>
              <a:rPr lang="da-DK" sz="1200" dirty="0" smtClean="0">
                <a:latin typeface="+mn-lt"/>
              </a:rPr>
              <a:t> on </a:t>
            </a:r>
            <a:r>
              <a:rPr lang="da-DK" sz="1200" dirty="0" err="1" smtClean="0">
                <a:latin typeface="+mn-lt"/>
              </a:rPr>
              <a:t>implementation</a:t>
            </a:r>
            <a:r>
              <a:rPr lang="da-DK" sz="1200" dirty="0" smtClean="0">
                <a:latin typeface="+mn-lt"/>
              </a:rPr>
              <a:t> of </a:t>
            </a:r>
            <a:r>
              <a:rPr lang="da-DK" sz="1200" dirty="0" err="1" smtClean="0">
                <a:latin typeface="+mn-lt"/>
              </a:rPr>
              <a:t>selective</a:t>
            </a:r>
            <a:r>
              <a:rPr lang="da-DK" sz="1200" dirty="0" smtClean="0">
                <a:latin typeface="+mn-lt"/>
              </a:rPr>
              <a:t> </a:t>
            </a:r>
            <a:r>
              <a:rPr lang="da-DK" sz="1200" dirty="0" err="1" smtClean="0">
                <a:latin typeface="+mn-lt"/>
              </a:rPr>
              <a:t>prevention</a:t>
            </a:r>
            <a:r>
              <a:rPr lang="da-DK" sz="1200" dirty="0" smtClean="0">
                <a:latin typeface="+mn-lt"/>
              </a:rPr>
              <a:t> interventions. </a:t>
            </a:r>
            <a:r>
              <a:rPr lang="da-DK" sz="1200" dirty="0" err="1" smtClean="0">
                <a:latin typeface="+mn-lt"/>
              </a:rPr>
              <a:t>Specifically</a:t>
            </a:r>
            <a:r>
              <a:rPr lang="da-DK" sz="1200" dirty="0" smtClean="0">
                <a:latin typeface="+mn-lt"/>
              </a:rPr>
              <a:t>, </a:t>
            </a:r>
            <a:r>
              <a:rPr lang="da-DK" sz="1200" dirty="0" err="1" smtClean="0">
                <a:latin typeface="+mn-lt"/>
              </a:rPr>
              <a:t>this</a:t>
            </a:r>
            <a:r>
              <a:rPr lang="da-DK" sz="1200" dirty="0" smtClean="0">
                <a:latin typeface="+mn-lt"/>
              </a:rPr>
              <a:t> WP </a:t>
            </a:r>
            <a:r>
              <a:rPr lang="da-DK" sz="1200" dirty="0" err="1" smtClean="0">
                <a:latin typeface="+mn-lt"/>
              </a:rPr>
              <a:t>will</a:t>
            </a:r>
            <a:r>
              <a:rPr lang="da-DK" sz="1200" dirty="0" smtClean="0">
                <a:latin typeface="+mn-lt"/>
              </a:rPr>
              <a:t> </a:t>
            </a:r>
            <a:r>
              <a:rPr lang="en-US" sz="1200" dirty="0" smtClean="0"/>
              <a:t>test </a:t>
            </a:r>
            <a:r>
              <a:rPr lang="en-US" sz="1200" dirty="0"/>
              <a:t>the feasibility of implementing the tailored selective prevention programs (designed in WP7) in five EU Member States (SWE, DNK, CZE, NLD, GRE</a:t>
            </a:r>
            <a:r>
              <a:rPr lang="en-US" sz="1200" dirty="0" smtClean="0"/>
              <a:t>), specifically in terms of </a:t>
            </a:r>
            <a:r>
              <a:rPr lang="en-US" sz="1200" dirty="0"/>
              <a:t>their acceptance and participation rate. </a:t>
            </a:r>
            <a:endParaRPr lang="da-DK" sz="1200" dirty="0">
              <a:latin typeface="+mn-lt"/>
            </a:endParaRPr>
          </a:p>
        </p:txBody>
      </p:sp>
    </p:spTree>
    <p:extLst>
      <p:ext uri="{BB962C8B-B14F-4D97-AF65-F5344CB8AC3E}">
        <p14:creationId xmlns:p14="http://schemas.microsoft.com/office/powerpoint/2010/main" val="25344633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1429</TotalTime>
  <Words>1004</Words>
  <Application>Microsoft Macintosh PowerPoint</Application>
  <PresentationFormat>Skærmshow (4:3)</PresentationFormat>
  <Paragraphs>34</Paragraphs>
  <Slides>3</Slides>
  <Notes>0</Notes>
  <HiddenSlides>0</HiddenSlides>
  <MMClips>0</MMClips>
  <ScaleCrop>false</ScaleCrop>
  <HeadingPairs>
    <vt:vector size="4" baseType="variant">
      <vt:variant>
        <vt:lpstr>Tema</vt:lpstr>
      </vt:variant>
      <vt:variant>
        <vt:i4>1</vt:i4>
      </vt:variant>
      <vt:variant>
        <vt:lpstr>Diastitler</vt:lpstr>
      </vt:variant>
      <vt:variant>
        <vt:i4>3</vt:i4>
      </vt:variant>
    </vt:vector>
  </HeadingPairs>
  <TitlesOfParts>
    <vt:vector size="4" baseType="lpstr">
      <vt:lpstr>Kantoorthema</vt:lpstr>
      <vt:lpstr>PowerPoint-præsentation</vt:lpstr>
      <vt:lpstr>PowerPoint-præsentation</vt:lpstr>
      <vt:lpstr>SPIMEU UPCOMING EVENTS – WONCA 2017</vt:lpstr>
    </vt:vector>
  </TitlesOfParts>
  <Company>Nivel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Anne-Karien de Waard</dc:creator>
  <cp:lastModifiedBy>Anders Sønderlund</cp:lastModifiedBy>
  <cp:revision>87</cp:revision>
  <dcterms:created xsi:type="dcterms:W3CDTF">2015-10-30T10:33:19Z</dcterms:created>
  <dcterms:modified xsi:type="dcterms:W3CDTF">2017-05-15T10:02:50Z</dcterms:modified>
</cp:coreProperties>
</file>